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261" r:id="rId2"/>
    <p:sldId id="269" r:id="rId3"/>
    <p:sldId id="256" r:id="rId4"/>
    <p:sldId id="258" r:id="rId5"/>
    <p:sldId id="259" r:id="rId6"/>
    <p:sldId id="260" r:id="rId7"/>
    <p:sldId id="262" r:id="rId8"/>
    <p:sldId id="263" r:id="rId9"/>
    <p:sldId id="270" r:id="rId10"/>
    <p:sldId id="265" r:id="rId11"/>
    <p:sldId id="266" r:id="rId12"/>
    <p:sldId id="267" r:id="rId13"/>
    <p:sldId id="268" r:id="rId14"/>
    <p:sldId id="271" r:id="rId15"/>
    <p:sldId id="273" r:id="rId16"/>
    <p:sldId id="272" r:id="rId17"/>
    <p:sldId id="278"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2" r:id="rId45"/>
    <p:sldId id="301" r:id="rId46"/>
    <p:sldId id="303" r:id="rId47"/>
    <p:sldId id="305" r:id="rId48"/>
    <p:sldId id="306" r:id="rId49"/>
    <p:sldId id="307" r:id="rId50"/>
    <p:sldId id="308" r:id="rId51"/>
    <p:sldId id="304" r:id="rId52"/>
    <p:sldId id="309" r:id="rId53"/>
    <p:sldId id="310" r:id="rId54"/>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062" y="-84"/>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6020827D-0B25-4294-B913-106790B6B76A}" type="datetimeFigureOut">
              <a:rPr lang="fr-FR"/>
              <a:pPr>
                <a:defRPr/>
              </a:pPr>
              <a:t>12/12/2014</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fr-FR" noProof="0"/>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0D793EA4-BE6A-4750-8DA6-6B02444F10B3}" type="slidenum">
              <a:rPr lang="fr-FR"/>
              <a:pPr>
                <a:defRPr/>
              </a:pPr>
              <a:t>‹N°›</a:t>
            </a:fld>
            <a:endParaRPr lang="fr-FR"/>
          </a:p>
        </p:txBody>
      </p:sp>
    </p:spTree>
    <p:extLst>
      <p:ext uri="{BB962C8B-B14F-4D97-AF65-F5344CB8AC3E}">
        <p14:creationId xmlns:p14="http://schemas.microsoft.com/office/powerpoint/2010/main" val="4431855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smtClean="0"/>
          </a:p>
        </p:txBody>
      </p:sp>
      <p:sp>
        <p:nvSpPr>
          <p:cNvPr id="3072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8790075-ED5D-4FDE-B50F-EE809E955FBF}" type="slidenum">
              <a:rPr lang="fr-FR" smtClean="0"/>
              <a:pPr fontAlgn="base">
                <a:spcBef>
                  <a:spcPct val="0"/>
                </a:spcBef>
                <a:spcAft>
                  <a:spcPct val="0"/>
                </a:spcAft>
                <a:defRPr/>
              </a:pPr>
              <a:t>19</a:t>
            </a:fld>
            <a:endParaRPr lang="fr-F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lvl1pPr>
              <a:defRPr/>
            </a:lvl1pPr>
          </a:lstStyle>
          <a:p>
            <a:pPr>
              <a:defRPr/>
            </a:pPr>
            <a:fld id="{8F166AE4-623D-45C3-ACC7-0A4D01D7837D}" type="datetimeFigureOut">
              <a:rPr lang="fr-FR"/>
              <a:pPr>
                <a:defRPr/>
              </a:pPr>
              <a:t>12/12/2014</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E0A22BA7-7D2E-4FF4-A569-FFCDBD95F583}" type="slidenum">
              <a:rPr lang="fr-FR"/>
              <a:pPr>
                <a:defRPr/>
              </a:pPr>
              <a:t>‹N°›</a:t>
            </a:fld>
            <a:endParaRPr lang="fr-FR"/>
          </a:p>
        </p:txBody>
      </p:sp>
    </p:spTree>
    <p:extLst>
      <p:ext uri="{BB962C8B-B14F-4D97-AF65-F5344CB8AC3E}">
        <p14:creationId xmlns:p14="http://schemas.microsoft.com/office/powerpoint/2010/main" val="3920751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93C04BD1-3E93-47E8-B289-7B36D0717592}" type="datetimeFigureOut">
              <a:rPr lang="fr-FR"/>
              <a:pPr>
                <a:defRPr/>
              </a:pPr>
              <a:t>12/12/2014</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68841DD9-A8C6-400F-8834-B3C6BB31B61C}" type="slidenum">
              <a:rPr lang="fr-FR"/>
              <a:pPr>
                <a:defRPr/>
              </a:pPr>
              <a:t>‹N°›</a:t>
            </a:fld>
            <a:endParaRPr lang="fr-FR"/>
          </a:p>
        </p:txBody>
      </p:sp>
    </p:spTree>
    <p:extLst>
      <p:ext uri="{BB962C8B-B14F-4D97-AF65-F5344CB8AC3E}">
        <p14:creationId xmlns:p14="http://schemas.microsoft.com/office/powerpoint/2010/main" val="3753357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74C9DD4E-E0A1-44D9-900C-05A68F2B859D}" type="datetimeFigureOut">
              <a:rPr lang="fr-FR"/>
              <a:pPr>
                <a:defRPr/>
              </a:pPr>
              <a:t>12/12/2014</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679A0B56-3009-4C0F-8DC3-8336E99926BF}" type="slidenum">
              <a:rPr lang="fr-FR"/>
              <a:pPr>
                <a:defRPr/>
              </a:pPr>
              <a:t>‹N°›</a:t>
            </a:fld>
            <a:endParaRPr lang="fr-FR"/>
          </a:p>
        </p:txBody>
      </p:sp>
    </p:spTree>
    <p:extLst>
      <p:ext uri="{BB962C8B-B14F-4D97-AF65-F5344CB8AC3E}">
        <p14:creationId xmlns:p14="http://schemas.microsoft.com/office/powerpoint/2010/main" val="1598090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3"/>
          <p:cNvSpPr>
            <a:spLocks noGrp="1"/>
          </p:cNvSpPr>
          <p:nvPr>
            <p:ph type="dt" sz="half" idx="10"/>
          </p:nvPr>
        </p:nvSpPr>
        <p:spPr/>
        <p:txBody>
          <a:bodyPr/>
          <a:lstStyle>
            <a:lvl1pPr>
              <a:defRPr/>
            </a:lvl1pPr>
          </a:lstStyle>
          <a:p>
            <a:pPr>
              <a:defRPr/>
            </a:pPr>
            <a:fld id="{DD613276-6EB0-4143-BDFB-0649D38F8E4C}" type="datetimeFigureOut">
              <a:rPr lang="fr-FR"/>
              <a:pPr>
                <a:defRPr/>
              </a:pPr>
              <a:t>12/12/2014</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B1572F1D-C066-4B33-933C-A74FF448D391}" type="slidenum">
              <a:rPr lang="fr-FR"/>
              <a:pPr>
                <a:defRPr/>
              </a:pPr>
              <a:t>‹N°›</a:t>
            </a:fld>
            <a:endParaRPr lang="fr-FR"/>
          </a:p>
        </p:txBody>
      </p:sp>
    </p:spTree>
    <p:extLst>
      <p:ext uri="{BB962C8B-B14F-4D97-AF65-F5344CB8AC3E}">
        <p14:creationId xmlns:p14="http://schemas.microsoft.com/office/powerpoint/2010/main" val="1076987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3"/>
          <p:cNvSpPr>
            <a:spLocks noGrp="1"/>
          </p:cNvSpPr>
          <p:nvPr>
            <p:ph type="dt" sz="half" idx="10"/>
          </p:nvPr>
        </p:nvSpPr>
        <p:spPr/>
        <p:txBody>
          <a:bodyPr/>
          <a:lstStyle>
            <a:lvl1pPr>
              <a:defRPr/>
            </a:lvl1pPr>
          </a:lstStyle>
          <a:p>
            <a:pPr>
              <a:defRPr/>
            </a:pPr>
            <a:fld id="{3E0FF67E-CCD5-4FE0-9736-10DA5BDBFE82}" type="datetimeFigureOut">
              <a:rPr lang="fr-FR"/>
              <a:pPr>
                <a:defRPr/>
              </a:pPr>
              <a:t>12/12/2014</a:t>
            </a:fld>
            <a:endParaRPr lang="fr-FR"/>
          </a:p>
        </p:txBody>
      </p:sp>
      <p:sp>
        <p:nvSpPr>
          <p:cNvPr id="8" name="Espace réservé du pied de page 4"/>
          <p:cNvSpPr>
            <a:spLocks noGrp="1"/>
          </p:cNvSpPr>
          <p:nvPr>
            <p:ph type="ftr" sz="quarter" idx="11"/>
          </p:nvPr>
        </p:nvSpPr>
        <p:spPr/>
        <p:txBody>
          <a:bodyPr/>
          <a:lstStyle>
            <a:lvl1pPr>
              <a:defRPr/>
            </a:lvl1pPr>
          </a:lstStyle>
          <a:p>
            <a:pPr>
              <a:defRPr/>
            </a:pPr>
            <a:endParaRPr lang="fr-FR"/>
          </a:p>
        </p:txBody>
      </p:sp>
      <p:sp>
        <p:nvSpPr>
          <p:cNvPr id="9" name="Espace réservé du numéro de diapositive 5"/>
          <p:cNvSpPr>
            <a:spLocks noGrp="1"/>
          </p:cNvSpPr>
          <p:nvPr>
            <p:ph type="sldNum" sz="quarter" idx="12"/>
          </p:nvPr>
        </p:nvSpPr>
        <p:spPr/>
        <p:txBody>
          <a:bodyPr/>
          <a:lstStyle>
            <a:lvl1pPr>
              <a:defRPr/>
            </a:lvl1pPr>
          </a:lstStyle>
          <a:p>
            <a:pPr>
              <a:defRPr/>
            </a:pPr>
            <a:fld id="{3577BADF-71E3-4D7B-A886-C874139952C6}" type="slidenum">
              <a:rPr lang="fr-FR"/>
              <a:pPr>
                <a:defRPr/>
              </a:pPr>
              <a:t>‹N°›</a:t>
            </a:fld>
            <a:endParaRPr lang="fr-FR"/>
          </a:p>
        </p:txBody>
      </p:sp>
    </p:spTree>
    <p:extLst>
      <p:ext uri="{BB962C8B-B14F-4D97-AF65-F5344CB8AC3E}">
        <p14:creationId xmlns:p14="http://schemas.microsoft.com/office/powerpoint/2010/main" val="2187882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3"/>
          <p:cNvSpPr>
            <a:spLocks noGrp="1"/>
          </p:cNvSpPr>
          <p:nvPr>
            <p:ph type="dt" sz="half" idx="10"/>
          </p:nvPr>
        </p:nvSpPr>
        <p:spPr/>
        <p:txBody>
          <a:bodyPr/>
          <a:lstStyle>
            <a:lvl1pPr>
              <a:defRPr/>
            </a:lvl1pPr>
          </a:lstStyle>
          <a:p>
            <a:pPr>
              <a:defRPr/>
            </a:pPr>
            <a:fld id="{8814C41B-9237-419D-A4FD-E08BDDD79170}" type="datetimeFigureOut">
              <a:rPr lang="fr-FR"/>
              <a:pPr>
                <a:defRPr/>
              </a:pPr>
              <a:t>12/12/2014</a:t>
            </a:fld>
            <a:endParaRPr lang="fr-FR"/>
          </a:p>
        </p:txBody>
      </p:sp>
      <p:sp>
        <p:nvSpPr>
          <p:cNvPr id="4" name="Espace réservé du pied de page 4"/>
          <p:cNvSpPr>
            <a:spLocks noGrp="1"/>
          </p:cNvSpPr>
          <p:nvPr>
            <p:ph type="ftr" sz="quarter" idx="11"/>
          </p:nvPr>
        </p:nvSpPr>
        <p:spPr/>
        <p:txBody>
          <a:bodyPr/>
          <a:lstStyle>
            <a:lvl1pPr>
              <a:defRPr/>
            </a:lvl1pPr>
          </a:lstStyle>
          <a:p>
            <a:pPr>
              <a:defRPr/>
            </a:pPr>
            <a:endParaRPr lang="fr-FR"/>
          </a:p>
        </p:txBody>
      </p:sp>
      <p:sp>
        <p:nvSpPr>
          <p:cNvPr id="5" name="Espace réservé du numéro de diapositive 5"/>
          <p:cNvSpPr>
            <a:spLocks noGrp="1"/>
          </p:cNvSpPr>
          <p:nvPr>
            <p:ph type="sldNum" sz="quarter" idx="12"/>
          </p:nvPr>
        </p:nvSpPr>
        <p:spPr/>
        <p:txBody>
          <a:bodyPr/>
          <a:lstStyle>
            <a:lvl1pPr>
              <a:defRPr/>
            </a:lvl1pPr>
          </a:lstStyle>
          <a:p>
            <a:pPr>
              <a:defRPr/>
            </a:pPr>
            <a:fld id="{8B2E1315-7B93-436B-8BEE-A09933E95878}" type="slidenum">
              <a:rPr lang="fr-FR"/>
              <a:pPr>
                <a:defRPr/>
              </a:pPr>
              <a:t>‹N°›</a:t>
            </a:fld>
            <a:endParaRPr lang="fr-FR"/>
          </a:p>
        </p:txBody>
      </p:sp>
    </p:spTree>
    <p:extLst>
      <p:ext uri="{BB962C8B-B14F-4D97-AF65-F5344CB8AC3E}">
        <p14:creationId xmlns:p14="http://schemas.microsoft.com/office/powerpoint/2010/main" val="35679623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6D720FA3-4C08-4A81-AEF6-D5AC87DFC165}" type="datetimeFigureOut">
              <a:rPr lang="fr-FR"/>
              <a:pPr>
                <a:defRPr/>
              </a:pPr>
              <a:t>12/12/2014</a:t>
            </a:fld>
            <a:endParaRPr lang="fr-FR"/>
          </a:p>
        </p:txBody>
      </p:sp>
      <p:sp>
        <p:nvSpPr>
          <p:cNvPr id="3" name="Espace réservé du pied de page 4"/>
          <p:cNvSpPr>
            <a:spLocks noGrp="1"/>
          </p:cNvSpPr>
          <p:nvPr>
            <p:ph type="ftr" sz="quarter" idx="11"/>
          </p:nvPr>
        </p:nvSpPr>
        <p:spPr/>
        <p:txBody>
          <a:bodyPr/>
          <a:lstStyle>
            <a:lvl1pPr>
              <a:defRPr/>
            </a:lvl1pPr>
          </a:lstStyle>
          <a:p>
            <a:pPr>
              <a:defRPr/>
            </a:pPr>
            <a:endParaRPr lang="fr-FR"/>
          </a:p>
        </p:txBody>
      </p:sp>
      <p:sp>
        <p:nvSpPr>
          <p:cNvPr id="4" name="Espace réservé du numéro de diapositive 5"/>
          <p:cNvSpPr>
            <a:spLocks noGrp="1"/>
          </p:cNvSpPr>
          <p:nvPr>
            <p:ph type="sldNum" sz="quarter" idx="12"/>
          </p:nvPr>
        </p:nvSpPr>
        <p:spPr/>
        <p:txBody>
          <a:bodyPr/>
          <a:lstStyle>
            <a:lvl1pPr>
              <a:defRPr/>
            </a:lvl1pPr>
          </a:lstStyle>
          <a:p>
            <a:pPr>
              <a:defRPr/>
            </a:pPr>
            <a:fld id="{14711C0C-C340-49A7-A30C-9E0BA1FBA9B1}" type="slidenum">
              <a:rPr lang="fr-FR"/>
              <a:pPr>
                <a:defRPr/>
              </a:pPr>
              <a:t>‹N°›</a:t>
            </a:fld>
            <a:endParaRPr lang="fr-FR"/>
          </a:p>
        </p:txBody>
      </p:sp>
    </p:spTree>
    <p:extLst>
      <p:ext uri="{BB962C8B-B14F-4D97-AF65-F5344CB8AC3E}">
        <p14:creationId xmlns:p14="http://schemas.microsoft.com/office/powerpoint/2010/main" val="2345965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9693701A-B6D9-4DC1-93B7-152FFF390B30}" type="datetimeFigureOut">
              <a:rPr lang="fr-FR"/>
              <a:pPr>
                <a:defRPr/>
              </a:pPr>
              <a:t>12/12/2014</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9E54330E-FB21-4EBC-8A75-32294E729EC0}" type="slidenum">
              <a:rPr lang="fr-FR"/>
              <a:pPr>
                <a:defRPr/>
              </a:pPr>
              <a:t>‹N°›</a:t>
            </a:fld>
            <a:endParaRPr lang="fr-FR"/>
          </a:p>
        </p:txBody>
      </p:sp>
    </p:spTree>
    <p:extLst>
      <p:ext uri="{BB962C8B-B14F-4D97-AF65-F5344CB8AC3E}">
        <p14:creationId xmlns:p14="http://schemas.microsoft.com/office/powerpoint/2010/main" val="26126588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E8AA22DB-D4A4-4EDA-BDE5-C0121A39651A}" type="datetimeFigureOut">
              <a:rPr lang="fr-FR"/>
              <a:pPr>
                <a:defRPr/>
              </a:pPr>
              <a:t>12/12/2014</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502185C1-844F-46E1-8479-C87B885880D7}" type="slidenum">
              <a:rPr lang="fr-FR"/>
              <a:pPr>
                <a:defRPr/>
              </a:pPr>
              <a:t>‹N°›</a:t>
            </a:fld>
            <a:endParaRPr lang="fr-FR"/>
          </a:p>
        </p:txBody>
      </p:sp>
    </p:spTree>
    <p:extLst>
      <p:ext uri="{BB962C8B-B14F-4D97-AF65-F5344CB8AC3E}">
        <p14:creationId xmlns:p14="http://schemas.microsoft.com/office/powerpoint/2010/main" val="1766694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08AF2DBA-93BD-4FD1-94E7-EE1777902D33}" type="datetimeFigureOut">
              <a:rPr lang="fr-FR"/>
              <a:pPr>
                <a:defRPr/>
              </a:pPr>
              <a:t>12/12/2014</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A03D300D-6908-4171-90EE-322745CD4023}" type="slidenum">
              <a:rPr lang="fr-FR"/>
              <a:pPr>
                <a:defRPr/>
              </a:pPr>
              <a:t>‹N°›</a:t>
            </a:fld>
            <a:endParaRPr lang="fr-FR"/>
          </a:p>
        </p:txBody>
      </p:sp>
    </p:spTree>
    <p:extLst>
      <p:ext uri="{BB962C8B-B14F-4D97-AF65-F5344CB8AC3E}">
        <p14:creationId xmlns:p14="http://schemas.microsoft.com/office/powerpoint/2010/main" val="2062756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8AF8BBF1-D368-46BF-B8E6-ED8DAFB3BBA6}" type="datetimeFigureOut">
              <a:rPr lang="fr-FR"/>
              <a:pPr>
                <a:defRPr/>
              </a:pPr>
              <a:t>12/12/2014</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7A702F4D-D390-4F13-9ED5-456A90C82077}" type="slidenum">
              <a:rPr lang="fr-FR"/>
              <a:pPr>
                <a:defRPr/>
              </a:pPr>
              <a:t>‹N°›</a:t>
            </a:fld>
            <a:endParaRPr lang="fr-FR"/>
          </a:p>
        </p:txBody>
      </p:sp>
    </p:spTree>
    <p:extLst>
      <p:ext uri="{BB962C8B-B14F-4D97-AF65-F5344CB8AC3E}">
        <p14:creationId xmlns:p14="http://schemas.microsoft.com/office/powerpoint/2010/main" val="1380474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smtClean="0"/>
              <a:t>Modifiez le style du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smtClean="0"/>
              <a:t>Modifiez les styles du texte du masque</a:t>
            </a:r>
          </a:p>
          <a:p>
            <a:pPr lvl="1"/>
            <a:r>
              <a:rPr lang="fr-FR" altLang="fr-FR" smtClean="0"/>
              <a:t>Deuxième niveau</a:t>
            </a:r>
          </a:p>
          <a:p>
            <a:pPr lvl="2"/>
            <a:r>
              <a:rPr lang="fr-FR" altLang="fr-FR" smtClean="0"/>
              <a:t>Troisième niveau</a:t>
            </a:r>
          </a:p>
          <a:p>
            <a:pPr lvl="3"/>
            <a:r>
              <a:rPr lang="fr-FR" altLang="fr-FR" smtClean="0"/>
              <a:t>Quatrième niveau</a:t>
            </a:r>
          </a:p>
          <a:p>
            <a:pPr lvl="4"/>
            <a:r>
              <a:rPr lang="fr-FR" altLang="fr-FR" smtClean="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CF9BCBE7-7955-4370-8628-BD88479BB5E4}" type="datetimeFigureOut">
              <a:rPr lang="fr-FR"/>
              <a:pPr>
                <a:defRPr/>
              </a:pPr>
              <a:t>12/12/2014</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4F47F5AC-2A4C-4895-8D8D-FCDFDAD1175F}" type="slidenum">
              <a:rPr lang="fr-FR"/>
              <a:pPr>
                <a:defRPr/>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hyperlink" Target="https://www.youtube.com/watch?v=BsqaI-irZHk" TargetMode="External"/><Relationship Id="rId5" Type="http://schemas.openxmlformats.org/officeDocument/2006/relationships/hyperlink" Target="https://www.youtube.com/watch?v=UGBA-k2qijU" TargetMode="External"/><Relationship Id="rId4" Type="http://schemas.openxmlformats.org/officeDocument/2006/relationships/image" Target="../media/image27.jpeg"/></Relationships>
</file>

<file path=ppt/slides/_rels/slide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2.jpeg"/></Relationships>
</file>

<file path=ppt/slides/_rels/slide34.xml.rels><?xml version="1.0" encoding="UTF-8" standalone="yes"?>
<Relationships xmlns="http://schemas.openxmlformats.org/package/2006/relationships"><Relationship Id="rId3" Type="http://schemas.openxmlformats.org/officeDocument/2006/relationships/hyperlink" Target="http://www.ina.fr/video/CAF93019796" TargetMode="External"/><Relationship Id="rId2" Type="http://schemas.openxmlformats.org/officeDocument/2006/relationships/hyperlink" Target="http://www.ina.fr/video/PAC00024821" TargetMode="Externa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hyperlink" Target="http://www.ina.fr/video/CAF89027089" TargetMode="Externa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hyperlink" Target="http://www.culturepub.fr/videos/anpe-salarie/" TargetMode="External"/><Relationship Id="rId2" Type="http://schemas.openxmlformats.org/officeDocument/2006/relationships/image" Target="../media/image35.png"/><Relationship Id="rId1" Type="http://schemas.openxmlformats.org/officeDocument/2006/relationships/slideLayout" Target="../slideLayouts/slideLayout7.xml"/><Relationship Id="rId5" Type="http://schemas.openxmlformats.org/officeDocument/2006/relationships/hyperlink" Target="http://www.ina.fr/video/I07169806" TargetMode="External"/><Relationship Id="rId4" Type="http://schemas.openxmlformats.org/officeDocument/2006/relationships/hyperlink" Target="http://education.francetv.fr/videos/27-mai-1968-signature-des-accords-de-grenelle-v112209"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hyperlink" Target="https://www.youtube.com/watch?v=OBKzr0_4dAk" TargetMode="External"/><Relationship Id="rId2" Type="http://schemas.openxmlformats.org/officeDocument/2006/relationships/image" Target="../media/image39.jpeg"/><Relationship Id="rId1" Type="http://schemas.openxmlformats.org/officeDocument/2006/relationships/slideLayout" Target="../slideLayouts/slideLayout7.xml"/><Relationship Id="rId4" Type="http://schemas.openxmlformats.org/officeDocument/2006/relationships/hyperlink" Target="https://www.youtube.com/watch?v=aHoJ130hQ3E"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4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hyperlink" Target="http://www.danone.com/fr/pour-tous/mission-strategie/danone-en-bref/" TargetMode="Externa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5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115888"/>
            <a:ext cx="9169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ZoneTexte 3"/>
          <p:cNvSpPr txBox="1">
            <a:spLocks noChangeArrowheads="1"/>
          </p:cNvSpPr>
          <p:nvPr/>
        </p:nvSpPr>
        <p:spPr bwMode="auto">
          <a:xfrm>
            <a:off x="0" y="0"/>
            <a:ext cx="9144000" cy="677863"/>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fr-FR" altLang="fr-FR" sz="2000" b="1">
                <a:solidFill>
                  <a:srgbClr val="C00000"/>
                </a:solidFill>
              </a:rPr>
              <a:t>THEME 4</a:t>
            </a:r>
            <a:r>
              <a:rPr lang="fr-FR" altLang="fr-FR" sz="2000">
                <a:solidFill>
                  <a:srgbClr val="C00000"/>
                </a:solidFill>
              </a:rPr>
              <a:t> :  </a:t>
            </a:r>
            <a:r>
              <a:rPr lang="fr-FR" altLang="fr-FR" sz="2000" b="1">
                <a:solidFill>
                  <a:srgbClr val="C00000"/>
                </a:solidFill>
              </a:rPr>
              <a:t>LES ECHELLES DE GOUVERNEMENT DANS LE MONDE DEPUIS 1945</a:t>
            </a:r>
            <a:endParaRPr lang="fr-FR" altLang="fr-FR" sz="2000">
              <a:solidFill>
                <a:srgbClr val="C00000"/>
              </a:solidFill>
            </a:endParaRPr>
          </a:p>
          <a:p>
            <a:pPr eaLnBrk="1" hangingPunct="1"/>
            <a:endParaRPr lang="fr-FR" altLang="fr-F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ZoneTexte 4"/>
          <p:cNvSpPr txBox="1">
            <a:spLocks noChangeArrowheads="1"/>
          </p:cNvSpPr>
          <p:nvPr/>
        </p:nvSpPr>
        <p:spPr bwMode="auto">
          <a:xfrm>
            <a:off x="0" y="20638"/>
            <a:ext cx="9144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fr-FR" altLang="fr-FR" sz="2000" b="1">
                <a:solidFill>
                  <a:srgbClr val="FF0000"/>
                </a:solidFill>
              </a:rPr>
              <a:t>CHAPITRE 1</a:t>
            </a:r>
          </a:p>
          <a:p>
            <a:pPr eaLnBrk="1" hangingPunct="1"/>
            <a:endParaRPr lang="fr-FR" altLang="fr-FR" sz="2000">
              <a:solidFill>
                <a:srgbClr val="FF0000"/>
              </a:solidFill>
            </a:endParaRPr>
          </a:p>
          <a:p>
            <a:pPr algn="ctr" eaLnBrk="1" hangingPunct="1"/>
            <a:r>
              <a:rPr lang="fr-FR" altLang="fr-FR" sz="2000" b="1">
                <a:solidFill>
                  <a:srgbClr val="FF0000"/>
                </a:solidFill>
              </a:rPr>
              <a:t>L’ECHELLE DE L’ETAT-NATION : GOUVERNER LA FRANCE DEPUIS 1946</a:t>
            </a:r>
            <a:endParaRPr lang="fr-FR" altLang="fr-FR" sz="2000">
              <a:solidFill>
                <a:srgbClr val="FF0000"/>
              </a:solidFill>
            </a:endParaRPr>
          </a:p>
          <a:p>
            <a:pPr eaLnBrk="1" hangingPunct="1"/>
            <a:endParaRPr lang="fr-FR" altLang="fr-FR" sz="2000">
              <a:solidFill>
                <a:srgbClr val="FF0000"/>
              </a:solidFill>
            </a:endParaRPr>
          </a:p>
        </p:txBody>
      </p:sp>
      <p:sp>
        <p:nvSpPr>
          <p:cNvPr id="3075" name="ZoneTexte 8"/>
          <p:cNvSpPr txBox="1">
            <a:spLocks noChangeArrowheads="1"/>
          </p:cNvSpPr>
          <p:nvPr/>
        </p:nvSpPr>
        <p:spPr bwMode="auto">
          <a:xfrm>
            <a:off x="179388" y="1341438"/>
            <a:ext cx="9144000"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fr-FR" altLang="fr-FR" sz="2000" b="1">
                <a:solidFill>
                  <a:srgbClr val="FF0000"/>
                </a:solidFill>
              </a:rPr>
              <a:t>CHAPITRE  2</a:t>
            </a:r>
          </a:p>
          <a:p>
            <a:pPr eaLnBrk="1" hangingPunct="1"/>
            <a:endParaRPr lang="fr-FR" altLang="fr-FR" sz="2000">
              <a:solidFill>
                <a:srgbClr val="FF0000"/>
              </a:solidFill>
            </a:endParaRPr>
          </a:p>
          <a:p>
            <a:pPr eaLnBrk="1" hangingPunct="1"/>
            <a:r>
              <a:rPr lang="fr-FR" altLang="fr-FR" sz="2000" b="1">
                <a:solidFill>
                  <a:srgbClr val="FF0000"/>
                </a:solidFill>
              </a:rPr>
              <a:t>L’ECHELLE EUROPEENNE :  LE PROJET EUROPEEN DEPUIS 1948</a:t>
            </a:r>
          </a:p>
        </p:txBody>
      </p:sp>
      <p:sp>
        <p:nvSpPr>
          <p:cNvPr id="3076" name="ZoneTexte 9"/>
          <p:cNvSpPr txBox="1">
            <a:spLocks noChangeArrowheads="1"/>
          </p:cNvSpPr>
          <p:nvPr/>
        </p:nvSpPr>
        <p:spPr bwMode="auto">
          <a:xfrm>
            <a:off x="179388" y="2781300"/>
            <a:ext cx="9144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fr-FR" altLang="fr-FR" sz="2000" b="1">
                <a:solidFill>
                  <a:srgbClr val="FF0000"/>
                </a:solidFill>
              </a:rPr>
              <a:t>CHAPITRE  3</a:t>
            </a:r>
          </a:p>
          <a:p>
            <a:pPr eaLnBrk="1" hangingPunct="1"/>
            <a:endParaRPr lang="fr-FR" altLang="fr-FR" sz="2000">
              <a:solidFill>
                <a:srgbClr val="FF0000"/>
              </a:solidFill>
            </a:endParaRPr>
          </a:p>
          <a:p>
            <a:pPr eaLnBrk="1" hangingPunct="1"/>
            <a:r>
              <a:rPr lang="fr-FR" altLang="fr-FR" sz="2000" b="1">
                <a:solidFill>
                  <a:srgbClr val="FF0000"/>
                </a:solidFill>
              </a:rPr>
              <a:t>L’ECHELLE MONDIALE :  LA GOUVERNANCE ECONOMIQUE MONDIALE DEPUIS 1944</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ZoneTexte 4"/>
          <p:cNvSpPr txBox="1">
            <a:spLocks noChangeArrowheads="1"/>
          </p:cNvSpPr>
          <p:nvPr/>
        </p:nvSpPr>
        <p:spPr bwMode="auto">
          <a:xfrm>
            <a:off x="0" y="20638"/>
            <a:ext cx="9144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fr-FR" altLang="fr-FR" sz="2000" b="1">
                <a:solidFill>
                  <a:srgbClr val="FF0000"/>
                </a:solidFill>
              </a:rPr>
              <a:t>CHAPITRE 1</a:t>
            </a:r>
          </a:p>
          <a:p>
            <a:pPr eaLnBrk="1" hangingPunct="1"/>
            <a:endParaRPr lang="fr-FR" altLang="fr-FR" sz="2000">
              <a:solidFill>
                <a:srgbClr val="FF0000"/>
              </a:solidFill>
            </a:endParaRPr>
          </a:p>
          <a:p>
            <a:pPr algn="ctr" eaLnBrk="1" hangingPunct="1"/>
            <a:r>
              <a:rPr lang="fr-FR" altLang="fr-FR" sz="2000" b="1">
                <a:solidFill>
                  <a:srgbClr val="FF0000"/>
                </a:solidFill>
              </a:rPr>
              <a:t>L’ECHELLE DE L’ETAT-NATION : GOUVERNER LA FRANCE DEPUIS 1946</a:t>
            </a:r>
            <a:endParaRPr lang="fr-FR" altLang="fr-FR" sz="2000">
              <a:solidFill>
                <a:srgbClr val="FF0000"/>
              </a:solidFill>
            </a:endParaRPr>
          </a:p>
          <a:p>
            <a:pPr eaLnBrk="1" hangingPunct="1"/>
            <a:endParaRPr lang="fr-FR" altLang="fr-FR" sz="2000">
              <a:solidFill>
                <a:srgbClr val="FF0000"/>
              </a:solidFill>
            </a:endParaRPr>
          </a:p>
        </p:txBody>
      </p:sp>
      <p:sp>
        <p:nvSpPr>
          <p:cNvPr id="6" name="ZoneTexte 5"/>
          <p:cNvSpPr txBox="1">
            <a:spLocks noChangeArrowheads="1"/>
          </p:cNvSpPr>
          <p:nvPr/>
        </p:nvSpPr>
        <p:spPr bwMode="auto">
          <a:xfrm>
            <a:off x="0" y="1516063"/>
            <a:ext cx="67325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002060"/>
                </a:solidFill>
              </a:rPr>
              <a:t>Introduction </a:t>
            </a:r>
          </a:p>
        </p:txBody>
      </p:sp>
      <p:sp>
        <p:nvSpPr>
          <p:cNvPr id="7" name="ZoneTexte 6"/>
          <p:cNvSpPr txBox="1">
            <a:spLocks noChangeArrowheads="1"/>
          </p:cNvSpPr>
          <p:nvPr/>
        </p:nvSpPr>
        <p:spPr bwMode="auto">
          <a:xfrm>
            <a:off x="34925" y="2092325"/>
            <a:ext cx="9109075"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a:t>Gouverner : action de diriger et administrer, liée à son acteur principal (la France) ; le pouvoir exécutif (chef de l'Etat et gouvernement) détermine et met en œuvre la politique de l'Etat.</a:t>
            </a:r>
          </a:p>
          <a:p>
            <a:pPr eaLnBrk="1" hangingPunct="1"/>
            <a:endParaRPr lang="fr-FR" altLang="fr-FR"/>
          </a:p>
          <a:p>
            <a:pPr algn="just" eaLnBrk="1" hangingPunct="1"/>
            <a:r>
              <a:rPr lang="fr-FR" altLang="fr-FR"/>
              <a:t>Héritages et évolutions dans la façon de gouverner depuis la Révolution Française depuis 1789 dans un pays où Etat et nation sont étroitement liés. </a:t>
            </a:r>
          </a:p>
          <a:p>
            <a:pPr eaLnBrk="1" hangingPunct="1"/>
            <a:endParaRPr lang="fr-FR" altLang="fr-FR"/>
          </a:p>
        </p:txBody>
      </p:sp>
      <p:sp>
        <p:nvSpPr>
          <p:cNvPr id="8" name="ZoneTexte 7"/>
          <p:cNvSpPr txBox="1">
            <a:spLocks noChangeArrowheads="1"/>
          </p:cNvSpPr>
          <p:nvPr/>
        </p:nvSpPr>
        <p:spPr bwMode="auto">
          <a:xfrm>
            <a:off x="57150" y="3716338"/>
            <a:ext cx="63373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Repères chronologiques indispensables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E:\Classe de terminale\terminale hist geo  2012\Histoire 2012\thème 4 les echelles de gouvernement\T4 la France\frise page 29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14288"/>
            <a:ext cx="8821738" cy="343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ZoneTexte 1"/>
          <p:cNvSpPr txBox="1">
            <a:spLocks noChangeArrowheads="1"/>
          </p:cNvSpPr>
          <p:nvPr/>
        </p:nvSpPr>
        <p:spPr bwMode="auto">
          <a:xfrm>
            <a:off x="8172450" y="14288"/>
            <a:ext cx="9715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1600">
                <a:solidFill>
                  <a:srgbClr val="FF0000"/>
                </a:solidFill>
              </a:rPr>
              <a:t>Page 297</a:t>
            </a:r>
          </a:p>
        </p:txBody>
      </p:sp>
      <p:pic>
        <p:nvPicPr>
          <p:cNvPr id="5124" name="Picture 3" descr="E:\Classe de terminale\terminale hist geo  2012\Histoire 2012\thème 4 les echelles de gouvernement\T4 la France\Chronologie Belin page 31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 y="3487738"/>
            <a:ext cx="9156700" cy="303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5" name="ZoneTexte 4"/>
          <p:cNvSpPr txBox="1">
            <a:spLocks noChangeArrowheads="1"/>
          </p:cNvSpPr>
          <p:nvPr/>
        </p:nvSpPr>
        <p:spPr bwMode="auto">
          <a:xfrm>
            <a:off x="6804025" y="3432175"/>
            <a:ext cx="21955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1600" dirty="0">
                <a:solidFill>
                  <a:srgbClr val="FF0000"/>
                </a:solidFill>
              </a:rPr>
              <a:t>Belin page 317</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ZoneTexte 1"/>
          <p:cNvSpPr txBox="1">
            <a:spLocks noChangeArrowheads="1"/>
          </p:cNvSpPr>
          <p:nvPr/>
        </p:nvSpPr>
        <p:spPr bwMode="auto">
          <a:xfrm>
            <a:off x="0" y="44450"/>
            <a:ext cx="67325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002060"/>
                </a:solidFill>
              </a:rPr>
              <a:t>Introduction </a:t>
            </a:r>
          </a:p>
        </p:txBody>
      </p:sp>
      <p:sp>
        <p:nvSpPr>
          <p:cNvPr id="6147" name="ZoneTexte 2"/>
          <p:cNvSpPr txBox="1">
            <a:spLocks noChangeArrowheads="1"/>
          </p:cNvSpPr>
          <p:nvPr/>
        </p:nvSpPr>
        <p:spPr bwMode="auto">
          <a:xfrm>
            <a:off x="34925" y="620713"/>
            <a:ext cx="9109075"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a:t>Gouverner : action de diriger et administrer, liée à son acteur principal (la France) ; le pouvoir exécutif (chef de l'Etat et gouvernement) détermine et met en œuvre la politique de l'Etat.</a:t>
            </a:r>
          </a:p>
          <a:p>
            <a:pPr eaLnBrk="1" hangingPunct="1"/>
            <a:endParaRPr lang="fr-FR" altLang="fr-FR"/>
          </a:p>
          <a:p>
            <a:pPr algn="just" eaLnBrk="1" hangingPunct="1"/>
            <a:r>
              <a:rPr lang="fr-FR" altLang="fr-FR"/>
              <a:t>Héritages et évolutions dans la façon de gouverner dans un pays où Etat et nation sont étroitement liés. </a:t>
            </a:r>
          </a:p>
          <a:p>
            <a:pPr eaLnBrk="1" hangingPunct="1"/>
            <a:endParaRPr lang="fr-FR" altLang="fr-FR"/>
          </a:p>
        </p:txBody>
      </p:sp>
      <p:sp>
        <p:nvSpPr>
          <p:cNvPr id="6148" name="ZoneTexte 3"/>
          <p:cNvSpPr txBox="1">
            <a:spLocks noChangeArrowheads="1"/>
          </p:cNvSpPr>
          <p:nvPr/>
        </p:nvSpPr>
        <p:spPr bwMode="auto">
          <a:xfrm>
            <a:off x="34925" y="2117725"/>
            <a:ext cx="6337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Repères chronologiques </a:t>
            </a:r>
          </a:p>
        </p:txBody>
      </p:sp>
      <p:sp>
        <p:nvSpPr>
          <p:cNvPr id="6149" name="ZoneTexte 4"/>
          <p:cNvSpPr txBox="1">
            <a:spLocks noChangeArrowheads="1"/>
          </p:cNvSpPr>
          <p:nvPr/>
        </p:nvSpPr>
        <p:spPr bwMode="auto">
          <a:xfrm>
            <a:off x="107950" y="2565400"/>
            <a:ext cx="89281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fr-FR" altLang="fr-FR"/>
          </a:p>
        </p:txBody>
      </p:sp>
      <p:sp>
        <p:nvSpPr>
          <p:cNvPr id="6" name="ZoneTexte 5"/>
          <p:cNvSpPr txBox="1"/>
          <p:nvPr/>
        </p:nvSpPr>
        <p:spPr>
          <a:xfrm>
            <a:off x="107950" y="2636838"/>
            <a:ext cx="9036050" cy="2586037"/>
          </a:xfrm>
          <a:prstGeom prst="rect">
            <a:avLst/>
          </a:prstGeom>
          <a:noFill/>
        </p:spPr>
        <p:txBody>
          <a:bodyPr>
            <a:spAutoFit/>
          </a:bodyPr>
          <a:lstStyle/>
          <a:p>
            <a:pPr marL="285750" indent="-285750" fontAlgn="auto">
              <a:spcBef>
                <a:spcPts val="0"/>
              </a:spcBef>
              <a:spcAft>
                <a:spcPts val="0"/>
              </a:spcAft>
              <a:buFont typeface="Arial" panose="020B0604020202020204" pitchFamily="34" charset="0"/>
              <a:buChar char="•"/>
              <a:defRPr/>
            </a:pPr>
            <a:r>
              <a:rPr lang="fr-FR" dirty="0">
                <a:latin typeface="+mn-lt"/>
                <a:cs typeface="+mn-cs"/>
              </a:rPr>
              <a:t>1944-46 : GPRF (Gouvernement Provisoire de la République Française)</a:t>
            </a:r>
          </a:p>
          <a:p>
            <a:pPr fontAlgn="auto">
              <a:spcBef>
                <a:spcPts val="0"/>
              </a:spcBef>
              <a:spcAft>
                <a:spcPts val="0"/>
              </a:spcAft>
              <a:defRPr/>
            </a:pPr>
            <a:endParaRPr lang="fr-FR" dirty="0">
              <a:latin typeface="+mn-lt"/>
              <a:cs typeface="+mn-cs"/>
            </a:endParaRPr>
          </a:p>
          <a:p>
            <a:pPr marL="285750" indent="-285750" fontAlgn="auto">
              <a:spcBef>
                <a:spcPts val="0"/>
              </a:spcBef>
              <a:spcAft>
                <a:spcPts val="0"/>
              </a:spcAft>
              <a:buFont typeface="Arial" panose="020B0604020202020204" pitchFamily="34" charset="0"/>
              <a:buChar char="•"/>
              <a:defRPr/>
            </a:pPr>
            <a:r>
              <a:rPr lang="fr-FR" dirty="0">
                <a:latin typeface="+mn-lt"/>
                <a:cs typeface="+mn-cs"/>
              </a:rPr>
              <a:t>1946-58 : IV° République : instable et critiquée mais met en place la modernisation du pays </a:t>
            </a:r>
            <a:r>
              <a:rPr lang="fr-FR" dirty="0" err="1">
                <a:latin typeface="+mn-lt"/>
                <a:cs typeface="+mn-cs"/>
              </a:rPr>
              <a:t>ds</a:t>
            </a:r>
            <a:r>
              <a:rPr lang="fr-FR" dirty="0">
                <a:latin typeface="+mn-lt"/>
                <a:cs typeface="+mn-cs"/>
              </a:rPr>
              <a:t> un contexte de croissance (Trente Glorieuses)</a:t>
            </a:r>
          </a:p>
          <a:p>
            <a:pPr fontAlgn="auto">
              <a:spcBef>
                <a:spcPts val="0"/>
              </a:spcBef>
              <a:spcAft>
                <a:spcPts val="0"/>
              </a:spcAft>
              <a:defRPr/>
            </a:pPr>
            <a:endParaRPr lang="fr-FR" dirty="0">
              <a:latin typeface="+mn-lt"/>
              <a:cs typeface="+mn-cs"/>
            </a:endParaRPr>
          </a:p>
          <a:p>
            <a:pPr marL="285750" indent="-285750" algn="just" fontAlgn="auto">
              <a:spcBef>
                <a:spcPts val="0"/>
              </a:spcBef>
              <a:spcAft>
                <a:spcPts val="0"/>
              </a:spcAft>
              <a:buFont typeface="Arial" panose="020B0604020202020204" pitchFamily="34" charset="0"/>
              <a:buChar char="•"/>
              <a:defRPr/>
            </a:pPr>
            <a:r>
              <a:rPr lang="fr-FR" dirty="0">
                <a:latin typeface="+mn-lt"/>
                <a:cs typeface="+mn-cs"/>
              </a:rPr>
              <a:t>Depuis 1958 : V° République, régime plus stable au pouvoir exécutif fort (sauf épisodes de cohabitation)  qui poursuit la modernisation dans un contexte éco qui se dégrade (chocs pétroliers, crise) </a:t>
            </a:r>
          </a:p>
          <a:p>
            <a:pPr fontAlgn="auto">
              <a:spcBef>
                <a:spcPts val="0"/>
              </a:spcBef>
              <a:spcAft>
                <a:spcPts val="0"/>
              </a:spcAft>
              <a:defRPr/>
            </a:pPr>
            <a:endParaRPr lang="fr-FR" dirty="0">
              <a:latin typeface="+mn-lt"/>
              <a:cs typeface="+mn-cs"/>
            </a:endParaRPr>
          </a:p>
        </p:txBody>
      </p:sp>
      <p:sp>
        <p:nvSpPr>
          <p:cNvPr id="7" name="ZoneTexte 6"/>
          <p:cNvSpPr txBox="1">
            <a:spLocks noChangeArrowheads="1"/>
          </p:cNvSpPr>
          <p:nvPr/>
        </p:nvSpPr>
        <p:spPr bwMode="auto">
          <a:xfrm>
            <a:off x="107950" y="5222875"/>
            <a:ext cx="89281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b="1" i="1">
                <a:solidFill>
                  <a:srgbClr val="7030A0"/>
                </a:solidFill>
              </a:rPr>
              <a:t>Comment évolue le rôle de l’Etat dans le gouvernement de la France depuis 1946 ?</a:t>
            </a:r>
            <a:endParaRPr lang="fr-FR" altLang="fr-FR">
              <a:solidFill>
                <a:srgbClr val="7030A0"/>
              </a:solidFill>
            </a:endParaRPr>
          </a:p>
          <a:p>
            <a:pPr eaLnBrk="1" hangingPunct="1"/>
            <a:endParaRPr lang="fr-FR" altLang="fr-FR" b="1" i="1">
              <a:solidFill>
                <a:srgbClr val="7030A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ZoneTexte 1"/>
          <p:cNvSpPr txBox="1">
            <a:spLocks noChangeArrowheads="1"/>
          </p:cNvSpPr>
          <p:nvPr/>
        </p:nvSpPr>
        <p:spPr bwMode="auto">
          <a:xfrm>
            <a:off x="0" y="115888"/>
            <a:ext cx="903605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400" b="1">
                <a:solidFill>
                  <a:srgbClr val="C00000"/>
                </a:solidFill>
              </a:rPr>
              <a:t>I- Réorganisation et modernisation de l’Etat sous la IV° République</a:t>
            </a:r>
            <a:endParaRPr lang="fr-FR" altLang="fr-FR" sz="2400">
              <a:solidFill>
                <a:srgbClr val="C00000"/>
              </a:solidFill>
            </a:endParaRPr>
          </a:p>
          <a:p>
            <a:pPr eaLnBrk="1" hangingPunct="1"/>
            <a:endParaRPr lang="fr-FR" altLang="fr-FR"/>
          </a:p>
        </p:txBody>
      </p:sp>
      <p:sp>
        <p:nvSpPr>
          <p:cNvPr id="3" name="ZoneTexte 2"/>
          <p:cNvSpPr txBox="1">
            <a:spLocks noChangeArrowheads="1"/>
          </p:cNvSpPr>
          <p:nvPr/>
        </p:nvSpPr>
        <p:spPr bwMode="auto">
          <a:xfrm>
            <a:off x="323850" y="692150"/>
            <a:ext cx="7848600"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FFC000"/>
                </a:solidFill>
              </a:rPr>
              <a:t>A/ Une forte intervention de l’Etat</a:t>
            </a:r>
            <a:endParaRPr lang="fr-FR" altLang="fr-FR" sz="2000">
              <a:solidFill>
                <a:srgbClr val="FFC000"/>
              </a:solidFill>
            </a:endParaRPr>
          </a:p>
          <a:p>
            <a:pPr eaLnBrk="1" hangingPunct="1"/>
            <a:endParaRPr lang="fr-FR" altLang="fr-F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E:\Classe de terminale\terminale hist geo  2012\Histoire 2012\thème 4 les echelles de gouvernement\T4 la France\doc 2 Belin page 321 Préambu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178175" cy="668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ZoneTexte 1"/>
          <p:cNvSpPr txBox="1">
            <a:spLocks noChangeArrowheads="1"/>
          </p:cNvSpPr>
          <p:nvPr/>
        </p:nvSpPr>
        <p:spPr bwMode="auto">
          <a:xfrm>
            <a:off x="3178175" y="115888"/>
            <a:ext cx="5857875"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a:t>Cette intervention est justifiée par la situation de la France: le bilan de la guerre est très lourd (économie peu productive, destruction d’infrastructures population appauvrie). </a:t>
            </a:r>
          </a:p>
          <a:p>
            <a:pPr algn="just" eaLnBrk="1" hangingPunct="1"/>
            <a:endParaRPr lang="fr-FR" altLang="fr-FR" sz="1600"/>
          </a:p>
        </p:txBody>
      </p:sp>
      <p:sp>
        <p:nvSpPr>
          <p:cNvPr id="3" name="ZoneTexte 2"/>
          <p:cNvSpPr txBox="1">
            <a:spLocks noChangeArrowheads="1"/>
          </p:cNvSpPr>
          <p:nvPr/>
        </p:nvSpPr>
        <p:spPr bwMode="auto">
          <a:xfrm>
            <a:off x="3178175" y="1193800"/>
            <a:ext cx="5965825"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a:t>L’Etat doit prendre en charge la reconstruction politique mais aussi économique (secteur public) et sociale (protection…).</a:t>
            </a:r>
          </a:p>
          <a:p>
            <a:pPr algn="just" eaLnBrk="1" hangingPunct="1"/>
            <a:endParaRPr lang="fr-FR" altLang="fr-FR" sz="1600"/>
          </a:p>
          <a:p>
            <a:pPr algn="just" eaLnBrk="1" hangingPunct="1"/>
            <a:r>
              <a:rPr lang="fr-FR" altLang="fr-FR" sz="1600"/>
              <a:t>C’est le GPRF (1944-46) qui met en place les conditions de la reconstruction, en s’appuyant sur le programme du CNR (Conseil National de la Résistance) et son projet de « République démocratique et sociale ». La IV° République poursuit la reconstruction et la modernisation à partir de 1946.  </a:t>
            </a:r>
          </a:p>
          <a:p>
            <a:pPr algn="just" eaLnBrk="1" hangingPunct="1"/>
            <a:r>
              <a:rPr lang="fr-FR" altLang="fr-FR" sz="1600"/>
              <a:t>Intervention de l’Etat : politique keynésienne. </a:t>
            </a:r>
          </a:p>
          <a:p>
            <a:pPr algn="just" eaLnBrk="1" hangingPunct="1"/>
            <a:endParaRPr lang="fr-FR" altLang="fr-FR" sz="16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0" y="115888"/>
            <a:ext cx="9144000" cy="2863850"/>
          </a:xfrm>
          <a:prstGeom prst="rect">
            <a:avLst/>
          </a:prstGeom>
          <a:noFill/>
        </p:spPr>
        <p:txBody>
          <a:bodyPr>
            <a:spAutoFit/>
          </a:bodyPr>
          <a:lstStyle/>
          <a:p>
            <a:pPr marL="285750" indent="-285750" fontAlgn="auto">
              <a:spcBef>
                <a:spcPts val="0"/>
              </a:spcBef>
              <a:spcAft>
                <a:spcPts val="0"/>
              </a:spcAft>
              <a:buFont typeface="Wingdings" panose="05000000000000000000" pitchFamily="2" charset="2"/>
              <a:buChar char="q"/>
              <a:defRPr/>
            </a:pPr>
            <a:r>
              <a:rPr lang="fr-FR" b="1" dirty="0">
                <a:latin typeface="+mn-lt"/>
                <a:cs typeface="+mn-cs"/>
              </a:rPr>
              <a:t>Un acteur économique majeur</a:t>
            </a:r>
            <a:endParaRPr lang="fr-FR" dirty="0">
              <a:latin typeface="+mn-lt"/>
              <a:cs typeface="+mn-cs"/>
            </a:endParaRPr>
          </a:p>
          <a:p>
            <a:pPr fontAlgn="auto">
              <a:spcBef>
                <a:spcPts val="0"/>
              </a:spcBef>
              <a:spcAft>
                <a:spcPts val="0"/>
              </a:spcAft>
              <a:defRPr/>
            </a:pPr>
            <a:endParaRPr lang="fr-FR" dirty="0">
              <a:latin typeface="+mn-lt"/>
              <a:cs typeface="+mn-cs"/>
            </a:endParaRPr>
          </a:p>
          <a:p>
            <a:pPr algn="just" fontAlgn="auto">
              <a:spcBef>
                <a:spcPts val="0"/>
              </a:spcBef>
              <a:spcAft>
                <a:spcPts val="0"/>
              </a:spcAft>
              <a:defRPr/>
            </a:pPr>
            <a:r>
              <a:rPr lang="fr-FR" dirty="0">
                <a:latin typeface="+mn-lt"/>
                <a:cs typeface="+mn-cs"/>
              </a:rPr>
              <a:t>L’Etat prend le contrôle de nombreux secteurs économiques, par des nationalisations qui étendent considérablement le secteur public : elles concernent les secteurs de l’énergie (EDF, GDF), des transports (Air France), des banques et assurances (notamment la Banque de France qui lui permet de contrôler la politique monétaire). </a:t>
            </a:r>
          </a:p>
          <a:p>
            <a:pPr fontAlgn="auto">
              <a:spcBef>
                <a:spcPts val="0"/>
              </a:spcBef>
              <a:spcAft>
                <a:spcPts val="0"/>
              </a:spcAft>
              <a:defRPr/>
            </a:pPr>
            <a:endParaRPr lang="fr-FR" dirty="0">
              <a:latin typeface="+mn-lt"/>
              <a:cs typeface="+mn-cs"/>
            </a:endParaRPr>
          </a:p>
          <a:p>
            <a:pPr fontAlgn="auto">
              <a:spcBef>
                <a:spcPts val="0"/>
              </a:spcBef>
              <a:spcAft>
                <a:spcPts val="0"/>
              </a:spcAft>
              <a:defRPr/>
            </a:pPr>
            <a:r>
              <a:rPr lang="fr-FR" dirty="0">
                <a:latin typeface="+mn-lt"/>
                <a:cs typeface="+mn-cs"/>
              </a:rPr>
              <a:t>Un commissariat au Plan est créé, confié à Jean Monnet </a:t>
            </a:r>
          </a:p>
          <a:p>
            <a:pPr fontAlgn="auto">
              <a:spcBef>
                <a:spcPts val="0"/>
              </a:spcBef>
              <a:spcAft>
                <a:spcPts val="0"/>
              </a:spcAft>
              <a:defRPr/>
            </a:pPr>
            <a:endParaRPr lang="fr-FR" dirty="0">
              <a:latin typeface="+mn-lt"/>
              <a:cs typeface="+mn-cs"/>
            </a:endParaRPr>
          </a:p>
          <a:p>
            <a:pPr fontAlgn="auto">
              <a:spcBef>
                <a:spcPts val="0"/>
              </a:spcBef>
              <a:spcAft>
                <a:spcPts val="0"/>
              </a:spcAft>
              <a:defRPr/>
            </a:pPr>
            <a:endParaRPr lang="fr-FR" dirty="0">
              <a:latin typeface="+mn-lt"/>
              <a:cs typeface="+mn-cs"/>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5" y="2420938"/>
            <a:ext cx="5080000" cy="947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4938" y="2428875"/>
            <a:ext cx="37211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oneTexte 4"/>
          <p:cNvSpPr txBox="1">
            <a:spLocks noChangeArrowheads="1"/>
          </p:cNvSpPr>
          <p:nvPr/>
        </p:nvSpPr>
        <p:spPr bwMode="auto">
          <a:xfrm>
            <a:off x="142875" y="3357563"/>
            <a:ext cx="48577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1600">
                <a:solidFill>
                  <a:srgbClr val="FF0000"/>
                </a:solidFill>
              </a:rPr>
              <a:t>Belin page 320</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09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09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57313"/>
            <a:ext cx="5737225"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0" y="0"/>
            <a:ext cx="9144000" cy="1754188"/>
          </a:xfrm>
          <a:prstGeom prst="rect">
            <a:avLst/>
          </a:prstGeom>
        </p:spPr>
        <p:txBody>
          <a:bodyPr>
            <a:spAutoFit/>
          </a:bodyPr>
          <a:lstStyle/>
          <a:p>
            <a:pPr algn="just" fontAlgn="auto">
              <a:spcBef>
                <a:spcPts val="0"/>
              </a:spcBef>
              <a:spcAft>
                <a:spcPts val="0"/>
              </a:spcAft>
              <a:defRPr/>
            </a:pPr>
            <a:r>
              <a:rPr lang="fr-FR" dirty="0">
                <a:latin typeface="+mn-lt"/>
                <a:cs typeface="+mn-cs"/>
              </a:rPr>
              <a:t>Il s’agit dans un premier temps d’augmenter les productions essentielles (charbon, électricité, acier, ciment, machines agricoles et engrais) et de développer les exportations. La planification (souple et indicative) permet la reprise de la production et la modernisation de l’appareil productif (avec rôle de l’aide Marshall).</a:t>
            </a:r>
          </a:p>
          <a:p>
            <a:pPr fontAlgn="auto">
              <a:spcBef>
                <a:spcPts val="0"/>
              </a:spcBef>
              <a:spcAft>
                <a:spcPts val="0"/>
              </a:spcAft>
              <a:defRPr/>
            </a:pPr>
            <a:r>
              <a:rPr lang="fr-FR" dirty="0">
                <a:latin typeface="+mn-lt"/>
                <a:cs typeface="+mn-cs"/>
              </a:rPr>
              <a:t>        </a:t>
            </a:r>
          </a:p>
          <a:p>
            <a:pPr marL="285750" indent="-285750" fontAlgn="auto">
              <a:spcBef>
                <a:spcPts val="0"/>
              </a:spcBef>
              <a:spcAft>
                <a:spcPts val="0"/>
              </a:spcAft>
              <a:defRPr/>
            </a:pPr>
            <a:endParaRPr lang="fr-FR" dirty="0">
              <a:latin typeface="+mn-lt"/>
              <a:cs typeface="+mn-cs"/>
            </a:endParaRPr>
          </a:p>
        </p:txBody>
      </p:sp>
      <p:sp>
        <p:nvSpPr>
          <p:cNvPr id="4" name="ZoneTexte 3"/>
          <p:cNvSpPr txBox="1">
            <a:spLocks noChangeArrowheads="1"/>
          </p:cNvSpPr>
          <p:nvPr/>
        </p:nvSpPr>
        <p:spPr bwMode="auto">
          <a:xfrm>
            <a:off x="5857875" y="1428750"/>
            <a:ext cx="31432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buFont typeface="Wingdings" pitchFamily="2" charset="2"/>
              <a:buChar char="Ø"/>
            </a:pPr>
            <a:r>
              <a:rPr lang="fr-FR" altLang="fr-FR"/>
              <a:t> L’Etat contribue donc à la croissance éco et place la France dans la dynamique des Trente Glorieuses.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ZoneTexte 1"/>
          <p:cNvSpPr txBox="1">
            <a:spLocks noChangeArrowheads="1"/>
          </p:cNvSpPr>
          <p:nvPr/>
        </p:nvSpPr>
        <p:spPr bwMode="auto">
          <a:xfrm>
            <a:off x="0" y="115888"/>
            <a:ext cx="903605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400" b="1">
                <a:solidFill>
                  <a:srgbClr val="C00000"/>
                </a:solidFill>
              </a:rPr>
              <a:t>I- Réorganisation et modernisation de l’Etat sous la IV° République</a:t>
            </a:r>
            <a:endParaRPr lang="fr-FR" altLang="fr-FR" sz="2400">
              <a:solidFill>
                <a:srgbClr val="C00000"/>
              </a:solidFill>
            </a:endParaRPr>
          </a:p>
          <a:p>
            <a:pPr eaLnBrk="1" hangingPunct="1"/>
            <a:endParaRPr lang="fr-FR" altLang="fr-FR"/>
          </a:p>
        </p:txBody>
      </p:sp>
      <p:sp>
        <p:nvSpPr>
          <p:cNvPr id="11267" name="ZoneTexte 2"/>
          <p:cNvSpPr txBox="1">
            <a:spLocks noChangeArrowheads="1"/>
          </p:cNvSpPr>
          <p:nvPr/>
        </p:nvSpPr>
        <p:spPr bwMode="auto">
          <a:xfrm>
            <a:off x="323850" y="692150"/>
            <a:ext cx="7848600"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FFC000"/>
                </a:solidFill>
              </a:rPr>
              <a:t>A/ Une forte intervention de l’Etat</a:t>
            </a:r>
            <a:endParaRPr lang="fr-FR" altLang="fr-FR" sz="2000">
              <a:solidFill>
                <a:srgbClr val="FFC000"/>
              </a:solidFill>
            </a:endParaRPr>
          </a:p>
          <a:p>
            <a:pPr eaLnBrk="1" hangingPunct="1"/>
            <a:endParaRPr lang="fr-FR" altLang="fr-FR"/>
          </a:p>
        </p:txBody>
      </p:sp>
      <p:sp>
        <p:nvSpPr>
          <p:cNvPr id="4" name="ZoneTexte 3"/>
          <p:cNvSpPr txBox="1">
            <a:spLocks noChangeArrowheads="1"/>
          </p:cNvSpPr>
          <p:nvPr/>
        </p:nvSpPr>
        <p:spPr bwMode="auto">
          <a:xfrm>
            <a:off x="323850" y="1184275"/>
            <a:ext cx="78486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FFC000"/>
                </a:solidFill>
              </a:rPr>
              <a:t>B/ La réorganisation de l’administration</a:t>
            </a:r>
            <a:endParaRPr lang="fr-FR" altLang="fr-FR" sz="2000">
              <a:solidFill>
                <a:srgbClr val="FFC000"/>
              </a:solidFill>
            </a:endParaRPr>
          </a:p>
          <a:p>
            <a:pPr eaLnBrk="1" hangingPunct="1"/>
            <a:endParaRPr lang="fr-FR" altLang="fr-F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188" y="1643063"/>
            <a:ext cx="6551612" cy="335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5"/>
          <p:cNvSpPr txBox="1">
            <a:spLocks noChangeArrowheads="1"/>
          </p:cNvSpPr>
          <p:nvPr/>
        </p:nvSpPr>
        <p:spPr bwMode="auto">
          <a:xfrm>
            <a:off x="7215188" y="1643063"/>
            <a:ext cx="9715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1600">
                <a:solidFill>
                  <a:srgbClr val="FF0000"/>
                </a:solidFill>
              </a:rPr>
              <a:t>Page 298</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5" presetClass="entr" presetSubtype="1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checkerboard(across)">
                                      <p:cBhvr>
                                        <p:cTn id="11" dur="500"/>
                                        <p:tgtEl>
                                          <p:spTgt spid="1026"/>
                                        </p:tgtEl>
                                      </p:cBhvr>
                                    </p:animEffect>
                                  </p:childTnLst>
                                </p:cTn>
                              </p:par>
                              <p:par>
                                <p:cTn id="12" presetID="5" presetClass="entr" presetSubtype="1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checkerboard(across)">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a:spLocks noChangeArrowheads="1"/>
          </p:cNvSpPr>
          <p:nvPr/>
        </p:nvSpPr>
        <p:spPr bwMode="auto">
          <a:xfrm>
            <a:off x="179388" y="0"/>
            <a:ext cx="8856662"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buFont typeface="Wingdings" pitchFamily="2" charset="2"/>
              <a:buChar char="q"/>
            </a:pPr>
            <a:r>
              <a:rPr lang="fr-FR" altLang="fr-FR" b="1"/>
              <a:t> L’Etat crée un  corps de fonctionnaires + nombreux, mieux organisés et mieux formés pour mener à bien ces missions </a:t>
            </a:r>
          </a:p>
          <a:p>
            <a:pPr eaLnBrk="1" hangingPunct="1"/>
            <a:endParaRPr lang="fr-FR" altLang="fr-FR"/>
          </a:p>
          <a:p>
            <a:pPr algn="just" eaLnBrk="1" hangingPunct="1"/>
            <a:r>
              <a:rPr lang="fr-FR" altLang="fr-FR" sz="1600"/>
              <a:t>Un statut général unifié de la fonction publique, garantissant l'emploi, reconnaissant aux fonctionnaires le droit syndical et le droit de grève, est édicté en 1946. Une façon aussi de donner l’exemple et d’appliquer aussi les principes d’accès à l’emploi, de droit syndical… inscrits dans la Constitution. </a:t>
            </a:r>
          </a:p>
          <a:p>
            <a:pPr eaLnBrk="1" hangingPunct="1"/>
            <a:endParaRPr lang="fr-FR" altLang="fr-FR"/>
          </a:p>
          <a:p>
            <a:pPr algn="just" eaLnBrk="1" hangingPunct="1"/>
            <a:r>
              <a:rPr lang="fr-FR" altLang="fr-FR" sz="1600"/>
              <a:t>Les dirigeants d’après-guerre souhaitent réformer le recrutement de la haute fonction publique (démocratisation par accès au mérite par concours) et améliorer sa formation : création d’une école de formation des cadres de l’Etat : l’ENA et de l’Institut d’Etudes politiques. C’est à l’origine d’une génération de hauts fonctionnaires modernisateurs et d’énarques qui deviennent majoritaires dans les cabinets ministériels. </a:t>
            </a:r>
          </a:p>
        </p:txBody>
      </p:sp>
      <p:pic>
        <p:nvPicPr>
          <p:cNvPr id="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75" y="3286125"/>
            <a:ext cx="4643438"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p:cNvSpPr txBox="1">
            <a:spLocks noChangeArrowheads="1"/>
          </p:cNvSpPr>
          <p:nvPr/>
        </p:nvSpPr>
        <p:spPr bwMode="auto">
          <a:xfrm>
            <a:off x="4786313" y="3286125"/>
            <a:ext cx="2428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Belin page 320</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heckerboard(across)">
                                      <p:cBhvr>
                                        <p:cTn id="15" dur="500"/>
                                        <p:tgtEl>
                                          <p:spTgt spid="4"/>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5" presetClass="entr" presetSubtype="10"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checkerboard(across)">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E:\Classe de terminale\terminale hist geo  2012\Histoire 2012\thème 4 les echelles de gouvernement\T4 la France\doc 3 page 321 Beli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215063" cy="508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p:cNvSpPr txBox="1">
            <a:spLocks noChangeArrowheads="1"/>
          </p:cNvSpPr>
          <p:nvPr/>
        </p:nvSpPr>
        <p:spPr bwMode="auto">
          <a:xfrm>
            <a:off x="0" y="5143500"/>
            <a:ext cx="91090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a:t>Ces hauts fonctionnaires jouent un rôle fondamental dans la reconstruction et la modernisation du pays sous la IV° République. </a:t>
            </a:r>
          </a:p>
        </p:txBody>
      </p:sp>
      <p:sp>
        <p:nvSpPr>
          <p:cNvPr id="13316" name="ZoneTexte 4"/>
          <p:cNvSpPr txBox="1">
            <a:spLocks noChangeArrowheads="1"/>
          </p:cNvSpPr>
          <p:nvPr/>
        </p:nvSpPr>
        <p:spPr bwMode="auto">
          <a:xfrm>
            <a:off x="5857875" y="0"/>
            <a:ext cx="32861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Belin page 321</a:t>
            </a:r>
          </a:p>
        </p:txBody>
      </p:sp>
      <p:sp>
        <p:nvSpPr>
          <p:cNvPr id="6" name="Rectangle 5"/>
          <p:cNvSpPr/>
          <p:nvPr/>
        </p:nvSpPr>
        <p:spPr>
          <a:xfrm>
            <a:off x="3357563" y="142875"/>
            <a:ext cx="1214437" cy="357187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Horizontal)">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a:spLocks noChangeArrowheads="1"/>
          </p:cNvSpPr>
          <p:nvPr/>
        </p:nvSpPr>
        <p:spPr bwMode="auto">
          <a:xfrm>
            <a:off x="0" y="0"/>
            <a:ext cx="9144000"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buFont typeface="Wingdings" pitchFamily="2" charset="2"/>
              <a:buChar char="q"/>
            </a:pPr>
            <a:r>
              <a:rPr lang="fr-FR" altLang="fr-FR" b="1"/>
              <a:t> La mise en place de l’Etat-Providence</a:t>
            </a:r>
            <a:endParaRPr lang="fr-FR" altLang="fr-FR"/>
          </a:p>
          <a:p>
            <a:pPr eaLnBrk="1" hangingPunct="1"/>
            <a:endParaRPr lang="fr-FR" altLang="fr-FR"/>
          </a:p>
          <a:p>
            <a:pPr eaLnBrk="1" hangingPunct="1"/>
            <a:endParaRPr lang="fr-FR" altLang="fr-FR"/>
          </a:p>
          <a:p>
            <a:pPr eaLnBrk="1" hangingPunct="1"/>
            <a:endParaRPr lang="fr-FR" altLang="fr-FR"/>
          </a:p>
          <a:p>
            <a:pPr eaLnBrk="1" hangingPunct="1"/>
            <a:endParaRPr lang="fr-FR" altLang="fr-FR"/>
          </a:p>
          <a:p>
            <a:pPr eaLnBrk="1" hangingPunct="1"/>
            <a:endParaRPr lang="fr-FR" altLang="fr-FR"/>
          </a:p>
          <a:p>
            <a:pPr eaLnBrk="1" hangingPunct="1"/>
            <a:endParaRPr lang="fr-FR" altLang="fr-FR"/>
          </a:p>
          <a:p>
            <a:pPr algn="just" eaLnBrk="1" hangingPunct="1">
              <a:buFontTx/>
              <a:buChar char="-"/>
            </a:pPr>
            <a:r>
              <a:rPr lang="fr-FR" altLang="fr-FR"/>
              <a:t> </a:t>
            </a:r>
            <a:r>
              <a:rPr lang="fr-FR" altLang="fr-FR" sz="1600"/>
              <a:t>Implication pour la protection des populations et limiter les inégalités.</a:t>
            </a:r>
          </a:p>
          <a:p>
            <a:pPr algn="just" eaLnBrk="1" hangingPunct="1">
              <a:buFontTx/>
              <a:buChar char="-"/>
            </a:pPr>
            <a:endParaRPr lang="fr-FR" altLang="fr-FR" sz="1600"/>
          </a:p>
          <a:p>
            <a:pPr algn="just" eaLnBrk="1" hangingPunct="1"/>
            <a:r>
              <a:rPr lang="fr-FR" altLang="fr-FR" sz="1600"/>
              <a:t>- Création de la Sécurité sociale (1945) : système de protection sociale basé sur la solidarité et la redistribution. Ses caisses sont gérées par les partenaires sociaux (syndicats salariés ou patronaux). Elle n’est pas vue comme un simple système d’assurance sociale : les dépenses sociales ne sont pas vues comme un coût mais comme un investissement d’avenir. </a:t>
            </a:r>
          </a:p>
          <a:p>
            <a:pPr eaLnBrk="1" hangingPunct="1"/>
            <a:endParaRPr lang="fr-FR" altLang="fr-FR"/>
          </a:p>
        </p:txBody>
      </p:sp>
      <p:pic>
        <p:nvPicPr>
          <p:cNvPr id="2050" name="Picture 2" descr="F:\Classe de terminale\terminale hist geo  2012\Histoire 2012\thème 4 les echelles de gouvernement\T4 la France\Etat-providenc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13" y="500063"/>
            <a:ext cx="49244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oneTexte 4"/>
          <p:cNvSpPr txBox="1">
            <a:spLocks noChangeArrowheads="1"/>
          </p:cNvSpPr>
          <p:nvPr/>
        </p:nvSpPr>
        <p:spPr bwMode="auto">
          <a:xfrm>
            <a:off x="5214938" y="928688"/>
            <a:ext cx="31432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1600">
                <a:solidFill>
                  <a:srgbClr val="FF0000"/>
                </a:solidFill>
              </a:rPr>
              <a:t>Belin page 320</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checkerboard(across)">
                                      <p:cBhvr>
                                        <p:cTn id="7" dur="500"/>
                                        <p:tgtEl>
                                          <p:spTgt spid="2050"/>
                                        </p:tgtEl>
                                      </p:cBhvr>
                                    </p:animEffect>
                                  </p:childTnLst>
                                </p:cTn>
                              </p:par>
                              <p:par>
                                <p:cTn id="8" presetID="1"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nodeType="clickEffect">
                                  <p:stCondLst>
                                    <p:cond delay="0"/>
                                  </p:stCondLst>
                                  <p:childTnLst>
                                    <p:set>
                                      <p:cBhvr>
                                        <p:cTn id="13"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ZoneTexte 1"/>
          <p:cNvSpPr txBox="1">
            <a:spLocks noChangeArrowheads="1"/>
          </p:cNvSpPr>
          <p:nvPr/>
        </p:nvSpPr>
        <p:spPr bwMode="auto">
          <a:xfrm>
            <a:off x="0" y="115888"/>
            <a:ext cx="903605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400" b="1">
                <a:solidFill>
                  <a:srgbClr val="C00000"/>
                </a:solidFill>
              </a:rPr>
              <a:t>I- Réorganisation et modernisation de l’Etat sous la IV° République</a:t>
            </a:r>
            <a:endParaRPr lang="fr-FR" altLang="fr-FR" sz="2400">
              <a:solidFill>
                <a:srgbClr val="C00000"/>
              </a:solidFill>
            </a:endParaRPr>
          </a:p>
          <a:p>
            <a:pPr eaLnBrk="1" hangingPunct="1"/>
            <a:endParaRPr lang="fr-FR" altLang="fr-FR"/>
          </a:p>
        </p:txBody>
      </p:sp>
      <p:sp>
        <p:nvSpPr>
          <p:cNvPr id="15363" name="ZoneTexte 2"/>
          <p:cNvSpPr txBox="1">
            <a:spLocks noChangeArrowheads="1"/>
          </p:cNvSpPr>
          <p:nvPr/>
        </p:nvSpPr>
        <p:spPr bwMode="auto">
          <a:xfrm>
            <a:off x="323850" y="692150"/>
            <a:ext cx="7848600"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FFC000"/>
                </a:solidFill>
              </a:rPr>
              <a:t>A/ Une forte intervention de l’Etat</a:t>
            </a:r>
            <a:endParaRPr lang="fr-FR" altLang="fr-FR" sz="2000">
              <a:solidFill>
                <a:srgbClr val="FFC000"/>
              </a:solidFill>
            </a:endParaRPr>
          </a:p>
          <a:p>
            <a:pPr eaLnBrk="1" hangingPunct="1"/>
            <a:endParaRPr lang="fr-FR" altLang="fr-FR"/>
          </a:p>
        </p:txBody>
      </p:sp>
      <p:sp>
        <p:nvSpPr>
          <p:cNvPr id="15364" name="ZoneTexte 3"/>
          <p:cNvSpPr txBox="1">
            <a:spLocks noChangeArrowheads="1"/>
          </p:cNvSpPr>
          <p:nvPr/>
        </p:nvSpPr>
        <p:spPr bwMode="auto">
          <a:xfrm>
            <a:off x="323850" y="1184275"/>
            <a:ext cx="78486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FFC000"/>
                </a:solidFill>
              </a:rPr>
              <a:t>B/ La réorganisation de l’administration</a:t>
            </a:r>
            <a:endParaRPr lang="fr-FR" altLang="fr-FR" sz="2000">
              <a:solidFill>
                <a:srgbClr val="FFC000"/>
              </a:solidFill>
            </a:endParaRPr>
          </a:p>
          <a:p>
            <a:pPr eaLnBrk="1" hangingPunct="1"/>
            <a:endParaRPr lang="fr-FR" altLang="fr-FR"/>
          </a:p>
        </p:txBody>
      </p:sp>
      <p:sp>
        <p:nvSpPr>
          <p:cNvPr id="5" name="ZoneTexte 4"/>
          <p:cNvSpPr txBox="1">
            <a:spLocks noChangeArrowheads="1"/>
          </p:cNvSpPr>
          <p:nvPr/>
        </p:nvSpPr>
        <p:spPr bwMode="auto">
          <a:xfrm>
            <a:off x="285750" y="1643063"/>
            <a:ext cx="7848600"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FFC000"/>
                </a:solidFill>
              </a:rPr>
              <a:t>C/ Une instabilité politique aux conséquences limitées</a:t>
            </a:r>
            <a:endParaRPr lang="fr-FR" altLang="fr-FR" sz="2000">
              <a:solidFill>
                <a:srgbClr val="FFC000"/>
              </a:solidFill>
            </a:endParaRPr>
          </a:p>
          <a:p>
            <a:pPr eaLnBrk="1" hangingPunct="1"/>
            <a:endParaRPr lang="fr-FR" altLang="fr-FR"/>
          </a:p>
        </p:txBody>
      </p:sp>
      <p:sp>
        <p:nvSpPr>
          <p:cNvPr id="6" name="ZoneTexte 5"/>
          <p:cNvSpPr txBox="1">
            <a:spLocks noChangeArrowheads="1"/>
          </p:cNvSpPr>
          <p:nvPr/>
        </p:nvSpPr>
        <p:spPr bwMode="auto">
          <a:xfrm>
            <a:off x="357188" y="2214563"/>
            <a:ext cx="835818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buFont typeface="Wingdings" pitchFamily="2" charset="2"/>
              <a:buChar char="q"/>
            </a:pPr>
            <a:r>
              <a:rPr lang="fr-FR" altLang="fr-FR"/>
              <a:t> </a:t>
            </a:r>
            <a:r>
              <a:rPr lang="fr-FR" altLang="fr-FR" b="1"/>
              <a:t>Dès la Libération, les anciens partis politiques (PCF, PS-SFIO. . .) renaissent et retrouvent une grande audience. </a:t>
            </a:r>
          </a:p>
          <a:p>
            <a:pPr eaLnBrk="1" hangingPunct="1"/>
            <a:endParaRPr lang="fr-FR" altLang="fr-FR"/>
          </a:p>
        </p:txBody>
      </p:sp>
      <p:pic>
        <p:nvPicPr>
          <p:cNvPr id="3074" name="Picture 2" descr="F:\Classe de terminale\terminale hist geo  2012\Histoire 2012\thème 4 les echelles de gouvernement\T4 la France\Assemblée constituante octobre 194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13" y="3000375"/>
            <a:ext cx="5000625" cy="367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ZoneTexte 9"/>
          <p:cNvSpPr txBox="1">
            <a:spLocks noChangeArrowheads="1"/>
          </p:cNvSpPr>
          <p:nvPr/>
        </p:nvSpPr>
        <p:spPr bwMode="auto">
          <a:xfrm>
            <a:off x="5357813" y="3000375"/>
            <a:ext cx="3571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1</a:t>
            </a:r>
            <a:r>
              <a:rPr lang="fr-FR" altLang="fr-FR" baseline="30000">
                <a:solidFill>
                  <a:srgbClr val="FF0000"/>
                </a:solidFill>
              </a:rPr>
              <a:t>ère</a:t>
            </a:r>
            <a:r>
              <a:rPr lang="fr-FR" altLang="fr-FR">
                <a:solidFill>
                  <a:srgbClr val="FF0000"/>
                </a:solidFill>
              </a:rPr>
              <a:t> Belin page 284</a:t>
            </a:r>
          </a:p>
        </p:txBody>
      </p:sp>
      <p:sp>
        <p:nvSpPr>
          <p:cNvPr id="11" name="ZoneTexte 10"/>
          <p:cNvSpPr txBox="1">
            <a:spLocks noChangeArrowheads="1"/>
          </p:cNvSpPr>
          <p:nvPr/>
        </p:nvSpPr>
        <p:spPr bwMode="auto">
          <a:xfrm>
            <a:off x="5286375" y="3500438"/>
            <a:ext cx="3857625" cy="255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a:t>Pour rédiger une nouvelle constitution, une première Assemblée Constituante est élue en octobre 1945. </a:t>
            </a:r>
          </a:p>
          <a:p>
            <a:pPr algn="just" eaLnBrk="1" hangingPunct="1"/>
            <a:r>
              <a:rPr lang="fr-FR" altLang="fr-FR" sz="1600"/>
              <a:t>De Gaulle s’oppose aux partis car il veut un pouvoir exécutif fort. Les députés veulent maintenir la suprématie du Parlement. De Gaulle démissionne en Janvier 1946. Il fait rejeter par le peuple le premier projet mais il ne peut empêcher l’adoption du second projet de constitution.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74"/>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ZoneTexte 2"/>
          <p:cNvSpPr txBox="1">
            <a:spLocks noChangeArrowheads="1"/>
          </p:cNvSpPr>
          <p:nvPr/>
        </p:nvSpPr>
        <p:spPr bwMode="auto">
          <a:xfrm>
            <a:off x="4284663" y="90488"/>
            <a:ext cx="30003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1600">
                <a:solidFill>
                  <a:srgbClr val="FF0000"/>
                </a:solidFill>
              </a:rPr>
              <a:t>Doc.5 Belin page 321</a:t>
            </a:r>
          </a:p>
        </p:txBody>
      </p:sp>
      <p:pic>
        <p:nvPicPr>
          <p:cNvPr id="16387" name="Picture 3" descr="F:\Classe de terminale\terminale hist geo  2012\Histoire 2012\thème 4 les echelles de gouvernement\T4 la France\déf parlement page 3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445125"/>
            <a:ext cx="5843588"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oneTexte 4"/>
          <p:cNvSpPr txBox="1">
            <a:spLocks noChangeArrowheads="1"/>
          </p:cNvSpPr>
          <p:nvPr/>
        </p:nvSpPr>
        <p:spPr bwMode="auto">
          <a:xfrm>
            <a:off x="4284663" y="428625"/>
            <a:ext cx="4859337" cy="289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endParaRPr lang="fr-FR" altLang="fr-FR" sz="1400"/>
          </a:p>
          <a:p>
            <a:pPr algn="just" eaLnBrk="1" hangingPunct="1"/>
            <a:r>
              <a:rPr lang="fr-FR" altLang="fr-FR" sz="1400"/>
              <a:t>La IVème République naît en fin octobre 1946. Le régime est très vite caractérisé par une forte instabilité. Le scrutin proportionnel permet à de nombreux partis d’être représentés au Parlement et il ne permet pas la constitution de majorités stables. 22  gouvernements se succèdent en 11 ans et un seul dépasse les 16 mois d’existence. Au début, l’instabilité a des effets limités car les hauts fonctionnaires sont efficaces.</a:t>
            </a:r>
          </a:p>
          <a:p>
            <a:pPr eaLnBrk="1" hangingPunct="1"/>
            <a:endParaRPr lang="fr-FR" altLang="fr-FR" sz="1400"/>
          </a:p>
          <a:p>
            <a:pPr algn="just" eaLnBrk="1" hangingPunct="1"/>
            <a:r>
              <a:rPr lang="fr-FR" altLang="fr-FR" sz="1400"/>
              <a:t>D’autre part, les postes-clés sont souvent occupés par les mêmes hommes : entre 1944 et 1954, deux hommes de grande valeur occupent le Quai d’Orsay : Georges Bidault et Robert Schuman.</a:t>
            </a:r>
          </a:p>
        </p:txBody>
      </p:sp>
      <p:pic>
        <p:nvPicPr>
          <p:cNvPr id="16389" name="Picture 2" descr="E:\Classe de terminale\terminale hist geo  2012\Histoire 2012\thème 4 les echelles de gouvernement\T4 la France\Système politique IVe Rep Belin page 3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3" y="-6350"/>
            <a:ext cx="4191001" cy="552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ectangle 3"/>
          <p:cNvSpPr>
            <a:spLocks noChangeArrowheads="1"/>
          </p:cNvSpPr>
          <p:nvPr/>
        </p:nvSpPr>
        <p:spPr bwMode="auto">
          <a:xfrm>
            <a:off x="6022975" y="5518150"/>
            <a:ext cx="10445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 300</a:t>
            </a:r>
          </a:p>
        </p:txBody>
      </p:sp>
      <p:sp>
        <p:nvSpPr>
          <p:cNvPr id="6" name="ZoneTexte 5"/>
          <p:cNvSpPr txBox="1">
            <a:spLocks noChangeArrowheads="1"/>
          </p:cNvSpPr>
          <p:nvPr/>
        </p:nvSpPr>
        <p:spPr bwMode="auto">
          <a:xfrm>
            <a:off x="4356100" y="3321050"/>
            <a:ext cx="47529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buFont typeface="Wingdings" pitchFamily="2" charset="2"/>
              <a:buChar char="q"/>
            </a:pPr>
            <a:r>
              <a:rPr lang="fr-FR" altLang="fr-FR" sz="1600"/>
              <a:t>Le système politique de la IV° République instaure un </a:t>
            </a:r>
            <a:r>
              <a:rPr lang="fr-FR" altLang="fr-FR" sz="1600" b="1"/>
              <a:t>régime d’assemblée </a:t>
            </a:r>
            <a:r>
              <a:rPr lang="fr-FR" altLang="fr-FR" sz="1600"/>
              <a:t>qui donne des prérogatives étendues au pouvoir législatif : </a:t>
            </a:r>
          </a:p>
        </p:txBody>
      </p:sp>
      <p:sp>
        <p:nvSpPr>
          <p:cNvPr id="9" name="Rectangle 8"/>
          <p:cNvSpPr/>
          <p:nvPr/>
        </p:nvSpPr>
        <p:spPr>
          <a:xfrm>
            <a:off x="250825" y="2636838"/>
            <a:ext cx="3935413" cy="129698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7" name="ZoneTexte 6"/>
          <p:cNvSpPr txBox="1">
            <a:spLocks noChangeArrowheads="1"/>
          </p:cNvSpPr>
          <p:nvPr/>
        </p:nvSpPr>
        <p:spPr bwMode="auto">
          <a:xfrm>
            <a:off x="4356100" y="4152900"/>
            <a:ext cx="4752975"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a:t>- </a:t>
            </a:r>
            <a:r>
              <a:rPr lang="fr-FR" altLang="fr-FR" sz="1400"/>
              <a:t>L’Assemblée nationale dispose d’importants pouvoirs puisqu’elle investit à la majorité absolue le Président du Conseil, chef du gouvernement, et qu’elle peut renverser le gouvernement en votant une motion de censure </a:t>
            </a:r>
          </a:p>
        </p:txBody>
      </p:sp>
      <p:sp>
        <p:nvSpPr>
          <p:cNvPr id="11" name="Rectangle 10"/>
          <p:cNvSpPr/>
          <p:nvPr/>
        </p:nvSpPr>
        <p:spPr>
          <a:xfrm>
            <a:off x="250825" y="1628775"/>
            <a:ext cx="1441450" cy="9366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pic>
        <p:nvPicPr>
          <p:cNvPr id="16395"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196013"/>
            <a:ext cx="5867400" cy="661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6" name="Rectangle 3"/>
          <p:cNvSpPr>
            <a:spLocks noChangeArrowheads="1"/>
          </p:cNvSpPr>
          <p:nvPr/>
        </p:nvSpPr>
        <p:spPr bwMode="auto">
          <a:xfrm>
            <a:off x="6084888" y="6237288"/>
            <a:ext cx="10429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 305</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6" presetClass="entr" presetSubtype="26"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Horizontal)">
                                      <p:cBhvr>
                                        <p:cTn id="17" dur="500"/>
                                        <p:tgtEl>
                                          <p:spTgt spid="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26"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Horizontal)">
                                      <p:cBhvr>
                                        <p:cTn id="22" dur="500"/>
                                        <p:tgtEl>
                                          <p:spTgt spid="11"/>
                                        </p:tgtEl>
                                      </p:cBhvr>
                                    </p:animEffec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animBg="1"/>
      <p:bldP spid="7" grpId="0"/>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3" descr="F:\Classe de terminale\terminale hist geo  2012\Histoire 2012\thème 4 les echelles de gouvernement\T4 la France\Doc.4 page 301 AN contrôle gv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2875"/>
            <a:ext cx="6929438" cy="477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ZoneTexte 3"/>
          <p:cNvSpPr txBox="1">
            <a:spLocks noChangeArrowheads="1"/>
          </p:cNvSpPr>
          <p:nvPr/>
        </p:nvSpPr>
        <p:spPr bwMode="auto">
          <a:xfrm>
            <a:off x="5214938" y="4286250"/>
            <a:ext cx="3000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1600">
                <a:solidFill>
                  <a:srgbClr val="FF0000"/>
                </a:solidFill>
              </a:rPr>
              <a:t>Doc.4  page 301</a:t>
            </a:r>
          </a:p>
        </p:txBody>
      </p:sp>
      <p:sp>
        <p:nvSpPr>
          <p:cNvPr id="5" name="ZoneTexte 4"/>
          <p:cNvSpPr txBox="1">
            <a:spLocks noChangeArrowheads="1"/>
          </p:cNvSpPr>
          <p:nvPr/>
        </p:nvSpPr>
        <p:spPr bwMode="auto">
          <a:xfrm>
            <a:off x="107950" y="5143500"/>
            <a:ext cx="903605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a:t>- Une instabilité ministérielle dénoncée par la caricature, le Président de la République (ici Vincent Auriol) devant systématiquement procéder à des tractations avec plusieurs partis.  </a:t>
            </a:r>
            <a:endParaRPr lang="fr-FR" altLang="fr-FR"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ZoneTexte 2"/>
          <p:cNvSpPr txBox="1">
            <a:spLocks noChangeArrowheads="1"/>
          </p:cNvSpPr>
          <p:nvPr/>
        </p:nvSpPr>
        <p:spPr bwMode="auto">
          <a:xfrm>
            <a:off x="4284663" y="90488"/>
            <a:ext cx="30003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1600">
                <a:solidFill>
                  <a:srgbClr val="FF0000"/>
                </a:solidFill>
              </a:rPr>
              <a:t>Doc.5 Belin page 321</a:t>
            </a:r>
          </a:p>
        </p:txBody>
      </p:sp>
      <p:pic>
        <p:nvPicPr>
          <p:cNvPr id="18435" name="Picture 3" descr="F:\Classe de terminale\terminale hist geo  2012\Histoire 2012\thème 4 les echelles de gouvernement\T4 la France\déf parlement page 3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5518150"/>
            <a:ext cx="5843587"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2" descr="E:\Classe de terminale\terminale hist geo  2012\Histoire 2012\thème 4 les echelles de gouvernement\T4 la France\Système politique IVe Rep Belin page 3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3" y="-6350"/>
            <a:ext cx="4191001" cy="552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7" name="Rectangle 3"/>
          <p:cNvSpPr>
            <a:spLocks noChangeArrowheads="1"/>
          </p:cNvSpPr>
          <p:nvPr/>
        </p:nvSpPr>
        <p:spPr bwMode="auto">
          <a:xfrm>
            <a:off x="6022975" y="5518150"/>
            <a:ext cx="10445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 300</a:t>
            </a:r>
          </a:p>
        </p:txBody>
      </p:sp>
      <p:sp>
        <p:nvSpPr>
          <p:cNvPr id="18438" name="ZoneTexte 5"/>
          <p:cNvSpPr txBox="1">
            <a:spLocks noChangeArrowheads="1"/>
          </p:cNvSpPr>
          <p:nvPr/>
        </p:nvSpPr>
        <p:spPr bwMode="auto">
          <a:xfrm>
            <a:off x="4284663" y="692150"/>
            <a:ext cx="4751387"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buFont typeface="Wingdings" pitchFamily="2" charset="2"/>
              <a:buChar char="q"/>
            </a:pPr>
            <a:r>
              <a:rPr lang="fr-FR" altLang="fr-FR" sz="1600"/>
              <a:t>Le système politique de la IV° République instaure un </a:t>
            </a:r>
            <a:r>
              <a:rPr lang="fr-FR" altLang="fr-FR" sz="1600" b="1"/>
              <a:t>régime d’assemblée </a:t>
            </a:r>
            <a:r>
              <a:rPr lang="fr-FR" altLang="fr-FR" sz="1600"/>
              <a:t>qui donne des prérogatives étendues au pouvoir législatif : </a:t>
            </a:r>
          </a:p>
        </p:txBody>
      </p:sp>
      <p:sp>
        <p:nvSpPr>
          <p:cNvPr id="9" name="Rectangle 8"/>
          <p:cNvSpPr/>
          <p:nvPr/>
        </p:nvSpPr>
        <p:spPr>
          <a:xfrm>
            <a:off x="250825" y="2636838"/>
            <a:ext cx="3935413" cy="129698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7" name="ZoneTexte 6"/>
          <p:cNvSpPr txBox="1">
            <a:spLocks noChangeArrowheads="1"/>
          </p:cNvSpPr>
          <p:nvPr/>
        </p:nvSpPr>
        <p:spPr bwMode="auto">
          <a:xfrm>
            <a:off x="4284663" y="1579563"/>
            <a:ext cx="4751387"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a:t>- </a:t>
            </a:r>
            <a:r>
              <a:rPr lang="fr-FR" altLang="fr-FR" sz="1400"/>
              <a:t>Le Parlement (Assemblée nationale + Conseil de la République) élit le Président de la République, là encore à la majorité absolue.  </a:t>
            </a:r>
          </a:p>
        </p:txBody>
      </p:sp>
      <p:sp>
        <p:nvSpPr>
          <p:cNvPr id="11" name="Rectangle 10"/>
          <p:cNvSpPr/>
          <p:nvPr/>
        </p:nvSpPr>
        <p:spPr>
          <a:xfrm>
            <a:off x="2239963" y="908050"/>
            <a:ext cx="387350" cy="165735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Horizontal)">
                                      <p:cBhvr>
                                        <p:cTn id="7" dur="500"/>
                                        <p:tgtEl>
                                          <p:spTgt spid="11"/>
                                        </p:tgtEl>
                                      </p:cBhvr>
                                    </p:animEffect>
                                  </p:childTnLst>
                                </p:cTn>
                              </p:par>
                              <p:par>
                                <p:cTn id="8" presetID="1"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F:\Classe de terminale\terminale hist geo  2012\Histoire 2012\thème 4 les echelles de gouvernement\T4 la France\Doc.3 page 300 Le Parlement élit le Président de la Re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71500"/>
            <a:ext cx="5942013"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ZoneTexte 2"/>
          <p:cNvSpPr txBox="1">
            <a:spLocks noChangeArrowheads="1"/>
          </p:cNvSpPr>
          <p:nvPr/>
        </p:nvSpPr>
        <p:spPr bwMode="auto">
          <a:xfrm>
            <a:off x="5143500" y="142875"/>
            <a:ext cx="3000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1600">
                <a:solidFill>
                  <a:srgbClr val="FF0000"/>
                </a:solidFill>
              </a:rPr>
              <a:t>Doc.3 page 300</a:t>
            </a:r>
          </a:p>
        </p:txBody>
      </p:sp>
      <p:sp>
        <p:nvSpPr>
          <p:cNvPr id="4" name="ZoneTexte 3"/>
          <p:cNvSpPr txBox="1">
            <a:spLocks noChangeArrowheads="1"/>
          </p:cNvSpPr>
          <p:nvPr/>
        </p:nvSpPr>
        <p:spPr bwMode="auto">
          <a:xfrm>
            <a:off x="390525" y="4652963"/>
            <a:ext cx="850265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a:t>- </a:t>
            </a:r>
            <a:r>
              <a:rPr lang="fr-FR" altLang="fr-FR" sz="1400"/>
              <a:t>Il faut treize tours en décembre 1953 pour trouver un successeur à Vincent Auriol. René Coty n’est pas un homme politique majeur, juste un courtois et modéré.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F:\Classe de terminale\terminale hist geo  2012\Histoire 2012\thème 4 les echelles de gouvernement\T4 la France\Doc.5 page 301 discours PMF.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248275" cy="488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p:cNvSpPr txBox="1"/>
          <p:nvPr/>
        </p:nvSpPr>
        <p:spPr>
          <a:xfrm>
            <a:off x="5286375" y="285750"/>
            <a:ext cx="3714750" cy="4000500"/>
          </a:xfrm>
          <a:prstGeom prst="rect">
            <a:avLst/>
          </a:prstGeom>
          <a:noFill/>
        </p:spPr>
        <p:txBody>
          <a:bodyPr>
            <a:spAutoFit/>
          </a:bodyPr>
          <a:lstStyle/>
          <a:p>
            <a:pPr marL="285750" indent="-285750" algn="just" fontAlgn="auto">
              <a:spcBef>
                <a:spcPts val="0"/>
              </a:spcBef>
              <a:spcAft>
                <a:spcPts val="0"/>
              </a:spcAft>
              <a:buFont typeface="Wingdings" panose="05000000000000000000" pitchFamily="2" charset="2"/>
              <a:buChar char="q"/>
              <a:defRPr/>
            </a:pPr>
            <a:r>
              <a:rPr lang="fr-FR" sz="1600" dirty="0">
                <a:latin typeface="+mn-lt"/>
                <a:cs typeface="+mn-cs"/>
              </a:rPr>
              <a:t>La personnalité la plus marquante de cette période demeure Pierre Mendès-France. </a:t>
            </a:r>
          </a:p>
          <a:p>
            <a:pPr algn="just" fontAlgn="auto">
              <a:spcBef>
                <a:spcPts val="0"/>
              </a:spcBef>
              <a:spcAft>
                <a:spcPts val="0"/>
              </a:spcAft>
              <a:defRPr/>
            </a:pPr>
            <a:endParaRPr lang="fr-FR" sz="1600" dirty="0">
              <a:latin typeface="+mn-lt"/>
              <a:cs typeface="+mn-cs"/>
            </a:endParaRPr>
          </a:p>
          <a:p>
            <a:pPr marL="285750" indent="-285750" algn="just" fontAlgn="auto">
              <a:spcBef>
                <a:spcPts val="0"/>
              </a:spcBef>
              <a:spcAft>
                <a:spcPts val="0"/>
              </a:spcAft>
              <a:buFontTx/>
              <a:buChar char="-"/>
              <a:defRPr/>
            </a:pPr>
            <a:r>
              <a:rPr lang="fr-FR" sz="1400" dirty="0">
                <a:latin typeface="+mn-lt"/>
                <a:cs typeface="+mn-cs"/>
              </a:rPr>
              <a:t>Désigné par le président de la République, René Coty, il se présente devant l’Assemblée nationale pour obtenir l’investiture. Il est désigné à une large majorité afin de régler le sort de l’Indochine française (la guerre de l’Indochine dure depuis près de 8 ans). </a:t>
            </a:r>
          </a:p>
          <a:p>
            <a:pPr algn="just" fontAlgn="auto">
              <a:spcBef>
                <a:spcPts val="0"/>
              </a:spcBef>
              <a:spcAft>
                <a:spcPts val="0"/>
              </a:spcAft>
              <a:defRPr/>
            </a:pPr>
            <a:endParaRPr lang="fr-FR" sz="1400" dirty="0">
              <a:latin typeface="+mn-lt"/>
              <a:cs typeface="+mn-cs"/>
            </a:endParaRPr>
          </a:p>
          <a:p>
            <a:pPr marL="285750" indent="-285750" algn="just" fontAlgn="auto">
              <a:spcBef>
                <a:spcPts val="0"/>
              </a:spcBef>
              <a:spcAft>
                <a:spcPts val="0"/>
              </a:spcAft>
              <a:buFontTx/>
              <a:buChar char="-"/>
              <a:defRPr/>
            </a:pPr>
            <a:r>
              <a:rPr lang="fr-FR" sz="1400" dirty="0">
                <a:latin typeface="+mn-lt"/>
                <a:cs typeface="+mn-cs"/>
              </a:rPr>
              <a:t>Il a une lecture totalement différente de ses prédécesseurs. Une fois investi, c’est lui qui désigne seul ses ministres, dénonçant les tractations entre partis.</a:t>
            </a:r>
          </a:p>
          <a:p>
            <a:pPr fontAlgn="auto">
              <a:spcBef>
                <a:spcPts val="0"/>
              </a:spcBef>
              <a:spcAft>
                <a:spcPts val="0"/>
              </a:spcAft>
              <a:defRPr/>
            </a:pPr>
            <a:endParaRPr lang="fr-FR" dirty="0">
              <a:latin typeface="+mn-lt"/>
              <a:cs typeface="+mn-cs"/>
            </a:endParaRPr>
          </a:p>
          <a:p>
            <a:pPr fontAlgn="auto">
              <a:spcBef>
                <a:spcPts val="0"/>
              </a:spcBef>
              <a:spcAft>
                <a:spcPts val="0"/>
              </a:spcAft>
              <a:defRPr/>
            </a:pPr>
            <a:endParaRPr lang="fr-FR" dirty="0">
              <a:latin typeface="+mn-lt"/>
              <a:cs typeface="+mn-cs"/>
            </a:endParaRPr>
          </a:p>
        </p:txBody>
      </p:sp>
      <p:sp>
        <p:nvSpPr>
          <p:cNvPr id="5" name="Rectangle 4"/>
          <p:cNvSpPr/>
          <p:nvPr/>
        </p:nvSpPr>
        <p:spPr>
          <a:xfrm>
            <a:off x="395288" y="312738"/>
            <a:ext cx="4824412" cy="138747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6" name="Rectangle 5"/>
          <p:cNvSpPr/>
          <p:nvPr/>
        </p:nvSpPr>
        <p:spPr>
          <a:xfrm>
            <a:off x="422275" y="3357563"/>
            <a:ext cx="4824413" cy="126841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20486" name="ZoneTexte 6"/>
          <p:cNvSpPr txBox="1">
            <a:spLocks noChangeArrowheads="1"/>
          </p:cNvSpPr>
          <p:nvPr/>
        </p:nvSpPr>
        <p:spPr bwMode="auto">
          <a:xfrm>
            <a:off x="5435600" y="0"/>
            <a:ext cx="3000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1600">
                <a:solidFill>
                  <a:srgbClr val="FF0000"/>
                </a:solidFill>
              </a:rPr>
              <a:t>Doc.5  page 301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6" presetClass="entr" presetSubtype="26"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arn(inHorizontal)">
                                      <p:cBhvr>
                                        <p:cTn id="16" dur="500"/>
                                        <p:tgtEl>
                                          <p:spTgt spid="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ZoneTexte 2"/>
          <p:cNvSpPr txBox="1">
            <a:spLocks noChangeArrowheads="1"/>
          </p:cNvSpPr>
          <p:nvPr/>
        </p:nvSpPr>
        <p:spPr bwMode="auto">
          <a:xfrm>
            <a:off x="0" y="115888"/>
            <a:ext cx="903605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400" b="1">
                <a:solidFill>
                  <a:srgbClr val="C00000"/>
                </a:solidFill>
              </a:rPr>
              <a:t>I- Réorganisation et modernisation de l’Etat sous la IV° République</a:t>
            </a:r>
            <a:endParaRPr lang="fr-FR" altLang="fr-FR" sz="2400">
              <a:solidFill>
                <a:srgbClr val="C00000"/>
              </a:solidFill>
            </a:endParaRPr>
          </a:p>
          <a:p>
            <a:pPr eaLnBrk="1" hangingPunct="1"/>
            <a:endParaRPr lang="fr-FR" altLang="fr-FR"/>
          </a:p>
        </p:txBody>
      </p:sp>
      <p:sp>
        <p:nvSpPr>
          <p:cNvPr id="21507" name="ZoneTexte 3"/>
          <p:cNvSpPr txBox="1">
            <a:spLocks noChangeArrowheads="1"/>
          </p:cNvSpPr>
          <p:nvPr/>
        </p:nvSpPr>
        <p:spPr bwMode="auto">
          <a:xfrm>
            <a:off x="323850" y="692150"/>
            <a:ext cx="7848600"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FFC000"/>
                </a:solidFill>
              </a:rPr>
              <a:t>A/ Une forte intervention de l’Etat</a:t>
            </a:r>
            <a:endParaRPr lang="fr-FR" altLang="fr-FR" sz="2000">
              <a:solidFill>
                <a:srgbClr val="FFC000"/>
              </a:solidFill>
            </a:endParaRPr>
          </a:p>
          <a:p>
            <a:pPr eaLnBrk="1" hangingPunct="1"/>
            <a:endParaRPr lang="fr-FR" altLang="fr-FR"/>
          </a:p>
        </p:txBody>
      </p:sp>
      <p:sp>
        <p:nvSpPr>
          <p:cNvPr id="21508" name="ZoneTexte 4"/>
          <p:cNvSpPr txBox="1">
            <a:spLocks noChangeArrowheads="1"/>
          </p:cNvSpPr>
          <p:nvPr/>
        </p:nvSpPr>
        <p:spPr bwMode="auto">
          <a:xfrm>
            <a:off x="323850" y="1184275"/>
            <a:ext cx="78486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FFC000"/>
                </a:solidFill>
              </a:rPr>
              <a:t>B/ La réorganisation de l’administration</a:t>
            </a:r>
            <a:endParaRPr lang="fr-FR" altLang="fr-FR" sz="2000">
              <a:solidFill>
                <a:srgbClr val="FFC000"/>
              </a:solidFill>
            </a:endParaRPr>
          </a:p>
          <a:p>
            <a:pPr eaLnBrk="1" hangingPunct="1"/>
            <a:endParaRPr lang="fr-FR" altLang="fr-FR"/>
          </a:p>
        </p:txBody>
      </p:sp>
      <p:sp>
        <p:nvSpPr>
          <p:cNvPr id="21509" name="ZoneTexte 5"/>
          <p:cNvSpPr txBox="1">
            <a:spLocks noChangeArrowheads="1"/>
          </p:cNvSpPr>
          <p:nvPr/>
        </p:nvSpPr>
        <p:spPr bwMode="auto">
          <a:xfrm>
            <a:off x="285750" y="1643063"/>
            <a:ext cx="7848600"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FFC000"/>
                </a:solidFill>
              </a:rPr>
              <a:t>C/ Une instabilité politique aux conséquences limitées</a:t>
            </a:r>
            <a:endParaRPr lang="fr-FR" altLang="fr-FR" sz="2000">
              <a:solidFill>
                <a:srgbClr val="FFC000"/>
              </a:solidFill>
            </a:endParaRPr>
          </a:p>
          <a:p>
            <a:pPr eaLnBrk="1" hangingPunct="1"/>
            <a:endParaRPr lang="fr-FR" altLang="fr-FR"/>
          </a:p>
        </p:txBody>
      </p:sp>
      <p:sp>
        <p:nvSpPr>
          <p:cNvPr id="7" name="ZoneTexte 6"/>
          <p:cNvSpPr txBox="1">
            <a:spLocks noChangeArrowheads="1"/>
          </p:cNvSpPr>
          <p:nvPr/>
        </p:nvSpPr>
        <p:spPr bwMode="auto">
          <a:xfrm>
            <a:off x="285750" y="2143125"/>
            <a:ext cx="7848600"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FFC000"/>
                </a:solidFill>
              </a:rPr>
              <a:t>D/ Cette forte présence de l’Etat n’est pas une innovation </a:t>
            </a:r>
            <a:endParaRPr lang="fr-FR" altLang="fr-FR" sz="2000">
              <a:solidFill>
                <a:srgbClr val="FFC000"/>
              </a:solidFill>
            </a:endParaRPr>
          </a:p>
          <a:p>
            <a:pPr eaLnBrk="1" hangingPunct="1"/>
            <a:endParaRPr lang="fr-FR" altLang="fr-FR"/>
          </a:p>
        </p:txBody>
      </p:sp>
      <p:sp>
        <p:nvSpPr>
          <p:cNvPr id="8" name="ZoneTexte 7"/>
          <p:cNvSpPr txBox="1">
            <a:spLocks noChangeArrowheads="1"/>
          </p:cNvSpPr>
          <p:nvPr/>
        </p:nvSpPr>
        <p:spPr bwMode="auto">
          <a:xfrm>
            <a:off x="714375" y="2714625"/>
            <a:ext cx="80724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buFont typeface="Wingdings" pitchFamily="2" charset="2"/>
              <a:buChar char="q"/>
            </a:pPr>
            <a:r>
              <a:rPr lang="fr-FR" altLang="fr-FR" b="1"/>
              <a:t> Un Etat et une nation anciennement constitués et étroitement associés.</a:t>
            </a:r>
            <a:r>
              <a:rPr lang="fr-FR" altLang="fr-FR"/>
              <a:t> </a:t>
            </a:r>
          </a:p>
          <a:p>
            <a:pPr eaLnBrk="1" hangingPunct="1"/>
            <a:endParaRPr lang="fr-FR" altLang="fr-FR"/>
          </a:p>
        </p:txBody>
      </p:sp>
      <p:sp>
        <p:nvSpPr>
          <p:cNvPr id="9" name="ZoneTexte 8"/>
          <p:cNvSpPr txBox="1">
            <a:spLocks noChangeArrowheads="1"/>
          </p:cNvSpPr>
          <p:nvPr/>
        </p:nvSpPr>
        <p:spPr bwMode="auto">
          <a:xfrm>
            <a:off x="785813" y="3286125"/>
            <a:ext cx="80010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a:t>- L’Etat a construit la nation. Il a donc une place centrale en France : il a donné une impulsion à la construction et diffusion du sentiment national, sous la III° République : SU, école obligatoire, français imposé, mission des instituteurs : développer le sentiment national, développement des transports et service militaire. Il incarne des valeurs fondatrices de la République: souci de l'intérêt général, égalité de traitement entre les administrés, recrutement au mérite.</a:t>
            </a:r>
          </a:p>
          <a:p>
            <a:pPr algn="just" eaLnBrk="1" hangingPunct="1"/>
            <a:endParaRPr lang="fr-FR" altLang="fr-FR" sz="16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ZoneTexte 1"/>
          <p:cNvSpPr txBox="1">
            <a:spLocks noChangeArrowheads="1"/>
          </p:cNvSpPr>
          <p:nvPr/>
        </p:nvSpPr>
        <p:spPr bwMode="auto">
          <a:xfrm>
            <a:off x="0" y="0"/>
            <a:ext cx="80724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buFont typeface="Wingdings" pitchFamily="2" charset="2"/>
              <a:buChar char="q"/>
            </a:pPr>
            <a:r>
              <a:rPr lang="fr-FR" altLang="fr-FR" b="1"/>
              <a:t> La tradition centralisatrice de la France s’inscrit dans la longue durée </a:t>
            </a:r>
            <a:endParaRPr lang="fr-FR" altLang="fr-FR"/>
          </a:p>
          <a:p>
            <a:pPr eaLnBrk="1" hangingPunct="1"/>
            <a:endParaRPr lang="fr-FR" altLang="fr-FR"/>
          </a:p>
        </p:txBody>
      </p:sp>
      <p:pic>
        <p:nvPicPr>
          <p:cNvPr id="22531" name="Picture 2" descr="F:\Classe de terminale\terminale hist geo  2012\Histoire 2012\thème 4 les echelles de gouvernement\T4 la France\lieux de pouvoird page 29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28625"/>
            <a:ext cx="6575425" cy="542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oneTexte 2"/>
          <p:cNvSpPr txBox="1"/>
          <p:nvPr/>
        </p:nvSpPr>
        <p:spPr>
          <a:xfrm>
            <a:off x="6575425" y="476250"/>
            <a:ext cx="2460625" cy="2370138"/>
          </a:xfrm>
          <a:prstGeom prst="rect">
            <a:avLst/>
          </a:prstGeom>
          <a:noFill/>
        </p:spPr>
        <p:txBody>
          <a:bodyPr>
            <a:spAutoFit/>
          </a:bodyPr>
          <a:lstStyle/>
          <a:p>
            <a:pPr marL="285750" indent="-285750" algn="just" fontAlgn="auto">
              <a:spcBef>
                <a:spcPts val="0"/>
              </a:spcBef>
              <a:spcAft>
                <a:spcPts val="0"/>
              </a:spcAft>
              <a:buFont typeface="Wingdings" panose="05000000000000000000" pitchFamily="2" charset="2"/>
              <a:buChar char="§"/>
              <a:defRPr/>
            </a:pPr>
            <a:r>
              <a:rPr lang="fr-FR" sz="1600" dirty="0">
                <a:latin typeface="+mn-lt"/>
                <a:cs typeface="+mn-cs"/>
              </a:rPr>
              <a:t>Concentration des pouvoirs à Paris.  </a:t>
            </a:r>
          </a:p>
          <a:p>
            <a:pPr fontAlgn="auto">
              <a:spcBef>
                <a:spcPts val="0"/>
              </a:spcBef>
              <a:spcAft>
                <a:spcPts val="0"/>
              </a:spcAft>
              <a:defRPr/>
            </a:pPr>
            <a:endParaRPr lang="fr-FR" dirty="0">
              <a:latin typeface="+mn-lt"/>
              <a:cs typeface="+mn-cs"/>
            </a:endParaRPr>
          </a:p>
          <a:p>
            <a:pPr algn="just" fontAlgn="auto">
              <a:spcBef>
                <a:spcPts val="0"/>
              </a:spcBef>
              <a:spcAft>
                <a:spcPts val="0"/>
              </a:spcAft>
              <a:defRPr/>
            </a:pPr>
            <a:r>
              <a:rPr lang="fr-FR" sz="1400" dirty="0">
                <a:latin typeface="+mn-lt"/>
                <a:cs typeface="+mn-cs"/>
              </a:rPr>
              <a:t>- Initiée par la monarchie, imposée par la Révolution (jacobinisme : le pouvoir doit être organisé et exécuté par une administration centralisée) et par l’Empire puis poursuivie par la République. </a:t>
            </a:r>
          </a:p>
        </p:txBody>
      </p:sp>
      <p:sp>
        <p:nvSpPr>
          <p:cNvPr id="22533" name="ZoneTexte 4"/>
          <p:cNvSpPr txBox="1">
            <a:spLocks noChangeArrowheads="1"/>
          </p:cNvSpPr>
          <p:nvPr/>
        </p:nvSpPr>
        <p:spPr bwMode="auto">
          <a:xfrm>
            <a:off x="6575425" y="5153025"/>
            <a:ext cx="22082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1600">
                <a:solidFill>
                  <a:srgbClr val="FF0000"/>
                </a:solidFill>
              </a:rPr>
              <a:t>Page 299</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ZoneTexte 1"/>
          <p:cNvSpPr txBox="1">
            <a:spLocks noChangeArrowheads="1"/>
          </p:cNvSpPr>
          <p:nvPr/>
        </p:nvSpPr>
        <p:spPr bwMode="auto">
          <a:xfrm>
            <a:off x="107950" y="115888"/>
            <a:ext cx="85677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b="1"/>
              <a:t>Transition </a:t>
            </a:r>
          </a:p>
        </p:txBody>
      </p:sp>
      <p:sp>
        <p:nvSpPr>
          <p:cNvPr id="23555" name="ZoneTexte 2"/>
          <p:cNvSpPr txBox="1">
            <a:spLocks noChangeArrowheads="1"/>
          </p:cNvSpPr>
          <p:nvPr/>
        </p:nvSpPr>
        <p:spPr bwMode="auto">
          <a:xfrm>
            <a:off x="107950" y="620713"/>
            <a:ext cx="90360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a:t>La</a:t>
            </a:r>
            <a:r>
              <a:rPr lang="fr-FR" altLang="fr-FR" b="1"/>
              <a:t> </a:t>
            </a:r>
            <a:r>
              <a:rPr lang="fr-FR" altLang="fr-FR"/>
              <a:t>Libération : moment décisif où s’appuyant sur une tradition et guidé par la nécessité de reconstruire et la volonté d’une République sociale, l’Etat prend une place majeure jugée tout à fait légitime.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ZoneTexte 1"/>
          <p:cNvSpPr txBox="1">
            <a:spLocks noChangeArrowheads="1"/>
          </p:cNvSpPr>
          <p:nvPr/>
        </p:nvSpPr>
        <p:spPr bwMode="auto">
          <a:xfrm>
            <a:off x="0" y="115888"/>
            <a:ext cx="903605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400" b="1">
                <a:solidFill>
                  <a:srgbClr val="C00000"/>
                </a:solidFill>
              </a:rPr>
              <a:t>II- Un Etat qui se renforce sous de Gaulle et ses successeurs</a:t>
            </a:r>
            <a:endParaRPr lang="fr-FR" altLang="fr-FR" sz="2400">
              <a:solidFill>
                <a:srgbClr val="C00000"/>
              </a:solidFill>
            </a:endParaRPr>
          </a:p>
          <a:p>
            <a:pPr eaLnBrk="1" hangingPunct="1"/>
            <a:endParaRPr lang="fr-FR" altLang="fr-FR"/>
          </a:p>
        </p:txBody>
      </p:sp>
      <p:sp>
        <p:nvSpPr>
          <p:cNvPr id="24579" name="ZoneTexte 2"/>
          <p:cNvSpPr txBox="1">
            <a:spLocks noChangeArrowheads="1"/>
          </p:cNvSpPr>
          <p:nvPr/>
        </p:nvSpPr>
        <p:spPr bwMode="auto">
          <a:xfrm>
            <a:off x="323850" y="692150"/>
            <a:ext cx="7848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FFC000"/>
                </a:solidFill>
              </a:rPr>
              <a:t>A/ </a:t>
            </a:r>
            <a:endParaRPr lang="fr-FR" altLang="fr-FR"/>
          </a:p>
        </p:txBody>
      </p:sp>
      <p:sp>
        <p:nvSpPr>
          <p:cNvPr id="4" name="ZoneTexte 3"/>
          <p:cNvSpPr txBox="1">
            <a:spLocks noChangeArrowheads="1"/>
          </p:cNvSpPr>
          <p:nvPr/>
        </p:nvSpPr>
        <p:spPr bwMode="auto">
          <a:xfrm>
            <a:off x="323850" y="692150"/>
            <a:ext cx="7848600"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FFC000"/>
                </a:solidFill>
              </a:rPr>
              <a:t>A/ Un Etat renforcé</a:t>
            </a:r>
            <a:endParaRPr lang="fr-FR" altLang="fr-FR" sz="2000">
              <a:solidFill>
                <a:srgbClr val="FFC000"/>
              </a:solidFill>
            </a:endParaRPr>
          </a:p>
          <a:p>
            <a:pPr eaLnBrk="1" hangingPunct="1"/>
            <a:endParaRPr lang="fr-FR" altLang="fr-F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ZoneTexte 1"/>
          <p:cNvSpPr txBox="1">
            <a:spLocks noChangeArrowheads="1"/>
          </p:cNvSpPr>
          <p:nvPr/>
        </p:nvSpPr>
        <p:spPr bwMode="auto">
          <a:xfrm>
            <a:off x="0" y="44450"/>
            <a:ext cx="88201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buFont typeface="Wingdings" pitchFamily="2" charset="2"/>
              <a:buChar char="q"/>
            </a:pPr>
            <a:r>
              <a:rPr lang="fr-FR" altLang="fr-FR" b="1"/>
              <a:t>Avec la V° République (1958) et la présidence de Gaulle, mise en place d’un pouvoir exécutif fort par les institutions de la V° République</a:t>
            </a:r>
          </a:p>
        </p:txBody>
      </p:sp>
      <p:pic>
        <p:nvPicPr>
          <p:cNvPr id="2560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690563"/>
            <a:ext cx="4429125" cy="569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4" name="ZoneTexte 2"/>
          <p:cNvSpPr txBox="1">
            <a:spLocks noChangeArrowheads="1"/>
          </p:cNvSpPr>
          <p:nvPr/>
        </p:nvSpPr>
        <p:spPr bwMode="auto">
          <a:xfrm>
            <a:off x="179388" y="6165850"/>
            <a:ext cx="44291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1600">
                <a:solidFill>
                  <a:srgbClr val="FF0000"/>
                </a:solidFill>
              </a:rPr>
              <a:t>Doc. 2 page 325 (Belin) </a:t>
            </a:r>
          </a:p>
        </p:txBody>
      </p:sp>
      <p:sp>
        <p:nvSpPr>
          <p:cNvPr id="4" name="ZoneTexte 3"/>
          <p:cNvSpPr txBox="1">
            <a:spLocks noChangeArrowheads="1"/>
          </p:cNvSpPr>
          <p:nvPr/>
        </p:nvSpPr>
        <p:spPr bwMode="auto">
          <a:xfrm>
            <a:off x="4410075" y="836613"/>
            <a:ext cx="4733925"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buFont typeface="Wingdings" pitchFamily="2" charset="2"/>
              <a:buChar char="§"/>
            </a:pPr>
            <a:r>
              <a:rPr lang="fr-FR" altLang="fr-FR" sz="1600"/>
              <a:t>La Constitution adoptée par référendum fin septembre avec un double objectif, renforcer l’exécutif tout en conservant le régime parlementaire. </a:t>
            </a:r>
          </a:p>
        </p:txBody>
      </p:sp>
      <p:sp>
        <p:nvSpPr>
          <p:cNvPr id="5" name="ZoneTexte 4"/>
          <p:cNvSpPr txBox="1">
            <a:spLocks noChangeArrowheads="1"/>
          </p:cNvSpPr>
          <p:nvPr/>
        </p:nvSpPr>
        <p:spPr bwMode="auto">
          <a:xfrm>
            <a:off x="4787900" y="1914525"/>
            <a:ext cx="42481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1400"/>
              <a:t>- Il fonde un</a:t>
            </a:r>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4675" y="2276475"/>
            <a:ext cx="473392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ZoneTexte 8"/>
          <p:cNvSpPr txBox="1">
            <a:spLocks noChangeArrowheads="1"/>
          </p:cNvSpPr>
          <p:nvPr/>
        </p:nvSpPr>
        <p:spPr bwMode="auto">
          <a:xfrm>
            <a:off x="4787900" y="2909888"/>
            <a:ext cx="424815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1400"/>
              <a:t>- </a:t>
            </a:r>
            <a:r>
              <a:rPr lang="fr-FR" altLang="fr-FR" sz="1400" b="1"/>
              <a:t>Le président de la République = rôle prééminent</a:t>
            </a:r>
            <a:r>
              <a:rPr lang="fr-FR" altLang="fr-FR" sz="1400"/>
              <a:t> ,élu pour 7 ans par des grands électeurs</a:t>
            </a:r>
            <a:r>
              <a:rPr lang="fr-FR" altLang="fr-FR" sz="1400" b="1"/>
              <a:t> </a:t>
            </a:r>
            <a:endParaRPr lang="fr-FR" altLang="fr-FR" sz="1400"/>
          </a:p>
        </p:txBody>
      </p:sp>
      <p:sp>
        <p:nvSpPr>
          <p:cNvPr id="6" name="Rectangle 5"/>
          <p:cNvSpPr/>
          <p:nvPr/>
        </p:nvSpPr>
        <p:spPr>
          <a:xfrm>
            <a:off x="1042988" y="908050"/>
            <a:ext cx="2233612" cy="5762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1" name="Rectangle 10"/>
          <p:cNvSpPr/>
          <p:nvPr/>
        </p:nvSpPr>
        <p:spPr>
          <a:xfrm>
            <a:off x="395288" y="1087438"/>
            <a:ext cx="647700" cy="227012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2" name="Rectangle 11"/>
          <p:cNvSpPr/>
          <p:nvPr/>
        </p:nvSpPr>
        <p:spPr>
          <a:xfrm>
            <a:off x="2178050" y="1677988"/>
            <a:ext cx="1889125" cy="91281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3" name="ZoneTexte 12"/>
          <p:cNvSpPr txBox="1">
            <a:spLocks noChangeArrowheads="1"/>
          </p:cNvSpPr>
          <p:nvPr/>
        </p:nvSpPr>
        <p:spPr bwMode="auto">
          <a:xfrm>
            <a:off x="4870450" y="3430588"/>
            <a:ext cx="42481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1400"/>
              <a:t>- </a:t>
            </a:r>
            <a:r>
              <a:rPr lang="fr-FR" altLang="fr-FR" sz="1400" b="1"/>
              <a:t>Nomme le Premier ministre</a:t>
            </a:r>
            <a:endParaRPr lang="fr-FR" altLang="fr-FR" sz="1400"/>
          </a:p>
        </p:txBody>
      </p:sp>
      <p:sp>
        <p:nvSpPr>
          <p:cNvPr id="14" name="Rectangle 13"/>
          <p:cNvSpPr/>
          <p:nvPr/>
        </p:nvSpPr>
        <p:spPr>
          <a:xfrm>
            <a:off x="1692275" y="1484313"/>
            <a:ext cx="466725" cy="244951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5" name="ZoneTexte 14"/>
          <p:cNvSpPr txBox="1">
            <a:spLocks noChangeArrowheads="1"/>
          </p:cNvSpPr>
          <p:nvPr/>
        </p:nvSpPr>
        <p:spPr bwMode="auto">
          <a:xfrm>
            <a:off x="4870450" y="3779838"/>
            <a:ext cx="424815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1400"/>
              <a:t>- </a:t>
            </a:r>
            <a:r>
              <a:rPr lang="fr-FR" altLang="fr-FR" sz="1400" b="1"/>
              <a:t>Droit de dissolution de l’AN</a:t>
            </a:r>
            <a:endParaRPr lang="fr-FR" altLang="fr-FR" sz="1400"/>
          </a:p>
        </p:txBody>
      </p:sp>
      <p:sp>
        <p:nvSpPr>
          <p:cNvPr id="16" name="Rectangle 15"/>
          <p:cNvSpPr/>
          <p:nvPr/>
        </p:nvSpPr>
        <p:spPr>
          <a:xfrm>
            <a:off x="1403350" y="1479550"/>
            <a:ext cx="288925" cy="346233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7" name="ZoneTexte 16"/>
          <p:cNvSpPr txBox="1">
            <a:spLocks noChangeArrowheads="1"/>
          </p:cNvSpPr>
          <p:nvPr/>
        </p:nvSpPr>
        <p:spPr bwMode="auto">
          <a:xfrm>
            <a:off x="4870450" y="4086225"/>
            <a:ext cx="42481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1400"/>
              <a:t>- Peut consulter les citoyens par </a:t>
            </a:r>
            <a:r>
              <a:rPr lang="fr-FR" altLang="fr-FR" sz="1400" b="1"/>
              <a:t>référendum </a:t>
            </a:r>
            <a:r>
              <a:rPr lang="fr-FR" altLang="fr-FR" sz="1400"/>
              <a:t>pour questions d’organisation  des </a:t>
            </a:r>
          </a:p>
        </p:txBody>
      </p:sp>
      <p:pic>
        <p:nvPicPr>
          <p:cNvPr id="20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0375" y="4632325"/>
            <a:ext cx="484822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5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arn(inVertical)">
                                      <p:cBhvr>
                                        <p:cTn id="20" dur="500"/>
                                        <p:tgtEl>
                                          <p:spTgt spid="11"/>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inVertical)">
                                      <p:cBhvr>
                                        <p:cTn id="23" dur="500"/>
                                        <p:tgtEl>
                                          <p:spTgt spid="6"/>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0" presetClass="exit" presetSubtype="0" fill="hold" grpId="1" nodeType="clickEffect">
                                  <p:stCondLst>
                                    <p:cond delay="0"/>
                                  </p:stCondLst>
                                  <p:childTnLst>
                                    <p:animEffect transition="out" filter="fade">
                                      <p:cBhvr>
                                        <p:cTn id="27" dur="500"/>
                                        <p:tgtEl>
                                          <p:spTgt spid="11"/>
                                        </p:tgtEl>
                                      </p:cBhvr>
                                    </p:animEffect>
                                    <p:set>
                                      <p:cBhvr>
                                        <p:cTn id="28" dur="1" fill="hold">
                                          <p:stCondLst>
                                            <p:cond delay="499"/>
                                          </p:stCondLst>
                                        </p:cTn>
                                        <p:tgtEl>
                                          <p:spTgt spid="11"/>
                                        </p:tgtEl>
                                        <p:attrNameLst>
                                          <p:attrName>style.visibility</p:attrName>
                                        </p:attrNameLst>
                                      </p:cBhvr>
                                      <p:to>
                                        <p:strVal val="hidden"/>
                                      </p:to>
                                    </p:set>
                                  </p:childTnLst>
                                </p:cTn>
                              </p:par>
                            </p:childTnLst>
                          </p:cTn>
                        </p:par>
                        <p:par>
                          <p:cTn id="29" fill="hold" nodeType="afterGroup">
                            <p:stCondLst>
                              <p:cond delay="500"/>
                            </p:stCondLst>
                            <p:childTnLst>
                              <p:par>
                                <p:cTn id="30" presetID="16" presetClass="entr" presetSubtype="21"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arn(inVertical)">
                                      <p:cBhvr>
                                        <p:cTn id="32" dur="500"/>
                                        <p:tgtEl>
                                          <p:spTgt spid="12"/>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barn(inVertical)">
                                      <p:cBhvr>
                                        <p:cTn id="35" dur="500"/>
                                        <p:tgtEl>
                                          <p:spTgt spid="13"/>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0" presetClass="exit" presetSubtype="0" fill="hold" grpId="1" nodeType="clickEffect">
                                  <p:stCondLst>
                                    <p:cond delay="0"/>
                                  </p:stCondLst>
                                  <p:childTnLst>
                                    <p:animEffect transition="out" filter="fade">
                                      <p:cBhvr>
                                        <p:cTn id="39" dur="500"/>
                                        <p:tgtEl>
                                          <p:spTgt spid="12"/>
                                        </p:tgtEl>
                                      </p:cBhvr>
                                    </p:animEffect>
                                    <p:set>
                                      <p:cBhvr>
                                        <p:cTn id="40" dur="1" fill="hold">
                                          <p:stCondLst>
                                            <p:cond delay="499"/>
                                          </p:stCondLst>
                                        </p:cTn>
                                        <p:tgtEl>
                                          <p:spTgt spid="12"/>
                                        </p:tgtEl>
                                        <p:attrNameLst>
                                          <p:attrName>style.visibility</p:attrName>
                                        </p:attrNameLst>
                                      </p:cBhvr>
                                      <p:to>
                                        <p:strVal val="hidden"/>
                                      </p:to>
                                    </p:set>
                                  </p:childTnLst>
                                </p:cTn>
                              </p:par>
                              <p:par>
                                <p:cTn id="41" presetID="16" presetClass="entr" presetSubtype="21"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barn(inVertical)">
                                      <p:cBhvr>
                                        <p:cTn id="43" dur="500"/>
                                        <p:tgtEl>
                                          <p:spTgt spid="14"/>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barn(inVertical)">
                                      <p:cBhvr>
                                        <p:cTn id="46" dur="500"/>
                                        <p:tgtEl>
                                          <p:spTgt spid="15"/>
                                        </p:tgtEl>
                                      </p:cBhvr>
                                    </p:animEffect>
                                  </p:childTnLst>
                                </p:cTn>
                              </p:par>
                            </p:childTnLst>
                          </p:cTn>
                        </p:par>
                        <p:par>
                          <p:cTn id="47" fill="hold" nodeType="afterGroup">
                            <p:stCondLst>
                              <p:cond delay="500"/>
                            </p:stCondLst>
                            <p:childTnLst>
                              <p:par>
                                <p:cTn id="48" presetID="16" presetClass="entr" presetSubtype="21"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barn(inVertical)">
                                      <p:cBhvr>
                                        <p:cTn id="50" dur="500"/>
                                        <p:tgtEl>
                                          <p:spTgt spid="16"/>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barn(inVertical)">
                                      <p:cBhvr>
                                        <p:cTn id="53" dur="500"/>
                                        <p:tgtEl>
                                          <p:spTgt spid="17"/>
                                        </p:tgtEl>
                                      </p:cBhvr>
                                    </p:animEffect>
                                  </p:childTnLst>
                                </p:cTn>
                              </p:par>
                              <p:par>
                                <p:cTn id="54" presetID="1" presetClass="entr" presetSubtype="0" fill="hold" nodeType="withEffect">
                                  <p:stCondLst>
                                    <p:cond delay="0"/>
                                  </p:stCondLst>
                                  <p:childTnLst>
                                    <p:set>
                                      <p:cBhvr>
                                        <p:cTn id="55" dur="1" fill="hold">
                                          <p:stCondLst>
                                            <p:cond delay="0"/>
                                          </p:stCondLst>
                                        </p:cTn>
                                        <p:tgtEl>
                                          <p:spTgt spid="20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P spid="6" grpId="0" animBg="1"/>
      <p:bldP spid="11" grpId="0" animBg="1"/>
      <p:bldP spid="11" grpId="1" animBg="1"/>
      <p:bldP spid="12" grpId="0" animBg="1"/>
      <p:bldP spid="12" grpId="1" animBg="1"/>
      <p:bldP spid="13" grpId="0"/>
      <p:bldP spid="14" grpId="0" animBg="1"/>
      <p:bldP spid="15" grpId="0"/>
      <p:bldP spid="16" grpId="0" animBg="1"/>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ZoneTexte 4"/>
          <p:cNvSpPr txBox="1">
            <a:spLocks noChangeArrowheads="1"/>
          </p:cNvSpPr>
          <p:nvPr/>
        </p:nvSpPr>
        <p:spPr bwMode="auto">
          <a:xfrm>
            <a:off x="0" y="44450"/>
            <a:ext cx="88201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buFont typeface="Wingdings" pitchFamily="2" charset="2"/>
              <a:buChar char="q"/>
            </a:pPr>
            <a:r>
              <a:rPr lang="fr-FR" altLang="fr-FR" b="1"/>
              <a:t>Avec la V° République (1958) et la présidence de Gaulle, mise en place d’un pouvoir exécutif fort par les institutions de la V° République</a:t>
            </a:r>
          </a:p>
        </p:txBody>
      </p:sp>
      <p:pic>
        <p:nvPicPr>
          <p:cNvPr id="266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690563"/>
            <a:ext cx="4429125" cy="569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8" name="ZoneTexte 6"/>
          <p:cNvSpPr txBox="1">
            <a:spLocks noChangeArrowheads="1"/>
          </p:cNvSpPr>
          <p:nvPr/>
        </p:nvSpPr>
        <p:spPr bwMode="auto">
          <a:xfrm>
            <a:off x="179388" y="6165850"/>
            <a:ext cx="44291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1600">
                <a:solidFill>
                  <a:srgbClr val="FF0000"/>
                </a:solidFill>
              </a:rPr>
              <a:t>Doc. 2 page 325 (Belin) </a:t>
            </a:r>
          </a:p>
        </p:txBody>
      </p:sp>
      <p:sp>
        <p:nvSpPr>
          <p:cNvPr id="10" name="Rectangle 9"/>
          <p:cNvSpPr/>
          <p:nvPr/>
        </p:nvSpPr>
        <p:spPr>
          <a:xfrm>
            <a:off x="2154238" y="1628775"/>
            <a:ext cx="1841500" cy="863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1" name="ZoneTexte 10"/>
          <p:cNvSpPr txBox="1">
            <a:spLocks noChangeArrowheads="1"/>
          </p:cNvSpPr>
          <p:nvPr/>
        </p:nvSpPr>
        <p:spPr bwMode="auto">
          <a:xfrm>
            <a:off x="4270375" y="1366838"/>
            <a:ext cx="42481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1400"/>
              <a:t>- </a:t>
            </a:r>
            <a:r>
              <a:rPr lang="fr-FR" altLang="fr-FR" sz="1400" b="1"/>
              <a:t>Le Premier ministre et le gouvernement </a:t>
            </a:r>
            <a:r>
              <a:rPr lang="fr-FR" altLang="fr-FR" sz="1400"/>
              <a:t>« détermine et conduit la politique de la nation » (art.20)</a:t>
            </a:r>
          </a:p>
        </p:txBody>
      </p:sp>
      <p:sp>
        <p:nvSpPr>
          <p:cNvPr id="12" name="Rectangle 11"/>
          <p:cNvSpPr/>
          <p:nvPr/>
        </p:nvSpPr>
        <p:spPr>
          <a:xfrm>
            <a:off x="1619250" y="2492375"/>
            <a:ext cx="1296988" cy="136842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3" name="ZoneTexte 12"/>
          <p:cNvSpPr txBox="1">
            <a:spLocks noChangeArrowheads="1"/>
          </p:cNvSpPr>
          <p:nvPr/>
        </p:nvSpPr>
        <p:spPr bwMode="auto">
          <a:xfrm>
            <a:off x="4292600" y="1989138"/>
            <a:ext cx="424815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400"/>
              <a:t>- Responsable devant l’AN,  il peut compter sur le soutien d’une majorité stable via le </a:t>
            </a:r>
            <a:r>
              <a:rPr lang="fr-FR" altLang="fr-FR" sz="1400" b="1"/>
              <a:t>scrutin uninominal à deux tours </a:t>
            </a:r>
            <a:r>
              <a:rPr lang="fr-FR" altLang="fr-FR" sz="1400"/>
              <a:t>favorisant les alliances politiques</a:t>
            </a:r>
          </a:p>
        </p:txBody>
      </p:sp>
      <p:pic>
        <p:nvPicPr>
          <p:cNvPr id="307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5275" y="2755900"/>
            <a:ext cx="47339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48125" y="3489325"/>
            <a:ext cx="484822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inVertical)">
                                      <p:cBhvr>
                                        <p:cTn id="17" dur="500"/>
                                        <p:tgtEl>
                                          <p:spTgt spid="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cTn>
                              </p:par>
                              <p:par>
                                <p:cTn id="23" presetID="1" presetClass="entr" presetSubtype="0" fill="hold" nodeType="withEffect">
                                  <p:stCondLst>
                                    <p:cond delay="0"/>
                                  </p:stCondLst>
                                  <p:childTnLst>
                                    <p:set>
                                      <p:cBhvr>
                                        <p:cTn id="24" dur="1" fill="hold">
                                          <p:stCondLst>
                                            <p:cond delay="0"/>
                                          </p:stCondLst>
                                        </p:cTn>
                                        <p:tgtEl>
                                          <p:spTgt spid="3077"/>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0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animBg="1"/>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4450"/>
            <a:ext cx="3744913" cy="629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ZoneTexte 4"/>
          <p:cNvSpPr txBox="1">
            <a:spLocks noChangeArrowheads="1"/>
          </p:cNvSpPr>
          <p:nvPr/>
        </p:nvSpPr>
        <p:spPr bwMode="auto">
          <a:xfrm>
            <a:off x="3744913" y="55563"/>
            <a:ext cx="47339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buFont typeface="Wingdings" pitchFamily="2" charset="2"/>
              <a:buChar char="§"/>
            </a:pPr>
            <a:r>
              <a:rPr lang="fr-FR" altLang="fr-FR" sz="1600"/>
              <a:t>La fin de la « République des députés »</a:t>
            </a:r>
          </a:p>
        </p:txBody>
      </p:sp>
      <p:sp>
        <p:nvSpPr>
          <p:cNvPr id="27652" name="ZoneTexte 1"/>
          <p:cNvSpPr txBox="1">
            <a:spLocks noChangeArrowheads="1"/>
          </p:cNvSpPr>
          <p:nvPr/>
        </p:nvSpPr>
        <p:spPr bwMode="auto">
          <a:xfrm>
            <a:off x="107950" y="6453188"/>
            <a:ext cx="30956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1600">
                <a:solidFill>
                  <a:srgbClr val="FF0000"/>
                </a:solidFill>
              </a:rPr>
              <a:t>Doc.1 page 302</a:t>
            </a:r>
          </a:p>
        </p:txBody>
      </p:sp>
      <p:sp>
        <p:nvSpPr>
          <p:cNvPr id="3" name="ZoneTexte 2"/>
          <p:cNvSpPr txBox="1">
            <a:spLocks noChangeArrowheads="1"/>
          </p:cNvSpPr>
          <p:nvPr/>
        </p:nvSpPr>
        <p:spPr bwMode="auto">
          <a:xfrm>
            <a:off x="4067175" y="549275"/>
            <a:ext cx="496887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400"/>
              <a:t>- L’AN, élue pour 5 ans, perd le droit d’investiture du gouvernement et la maîtrise de son ordre du jour. Elle partage le pouvoir législastif avec le Sénat, élu au scrutin indirect. </a:t>
            </a:r>
          </a:p>
        </p:txBody>
      </p:sp>
      <p:sp>
        <p:nvSpPr>
          <p:cNvPr id="8" name="Rectangle 7"/>
          <p:cNvSpPr/>
          <p:nvPr/>
        </p:nvSpPr>
        <p:spPr>
          <a:xfrm>
            <a:off x="468313" y="2781300"/>
            <a:ext cx="2951162" cy="10795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9" name="ZoneTexte 8"/>
          <p:cNvSpPr txBox="1">
            <a:spLocks noChangeArrowheads="1"/>
          </p:cNvSpPr>
          <p:nvPr/>
        </p:nvSpPr>
        <p:spPr bwMode="auto">
          <a:xfrm>
            <a:off x="4005263" y="1341438"/>
            <a:ext cx="496728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400"/>
              <a:t>- Elle peut cependant renverser le gouvernement par le vote d’une </a:t>
            </a:r>
            <a:r>
              <a:rPr lang="fr-FR" altLang="fr-FR" sz="1400" b="1"/>
              <a:t>motion de censure </a:t>
            </a:r>
            <a:r>
              <a:rPr lang="fr-FR" altLang="fr-FR" sz="1400"/>
              <a:t>à la majorité absolue </a:t>
            </a:r>
          </a:p>
        </p:txBody>
      </p:sp>
      <p:sp>
        <p:nvSpPr>
          <p:cNvPr id="10" name="ZoneTexte 9"/>
          <p:cNvSpPr txBox="1">
            <a:spLocks noChangeArrowheads="1"/>
          </p:cNvSpPr>
          <p:nvPr/>
        </p:nvSpPr>
        <p:spPr bwMode="auto">
          <a:xfrm>
            <a:off x="4057650" y="2016125"/>
            <a:ext cx="49688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400"/>
              <a:t>- Le travail législatif est encadré. En vertu de l’</a:t>
            </a:r>
            <a:r>
              <a:rPr lang="fr-FR" altLang="fr-FR" sz="1400" b="1"/>
              <a:t>article 49-3</a:t>
            </a:r>
            <a:r>
              <a:rPr lang="fr-FR" altLang="fr-FR" sz="1400"/>
              <a:t>, le gouvernement peut faire un texte sans débat et sans vote.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 presetClass="entr" presetSubtype="0"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nodeType="clickEffect">
                                  <p:stCondLst>
                                    <p:cond delay="0"/>
                                  </p:stCondLst>
                                  <p:childTnLst>
                                    <p:set>
                                      <p:cBhvr>
                                        <p:cTn id="13"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nodeType="click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ZoneTexte 1"/>
          <p:cNvSpPr txBox="1">
            <a:spLocks noChangeArrowheads="1"/>
          </p:cNvSpPr>
          <p:nvPr/>
        </p:nvSpPr>
        <p:spPr bwMode="auto">
          <a:xfrm>
            <a:off x="0" y="0"/>
            <a:ext cx="47339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buFont typeface="Wingdings" pitchFamily="2" charset="2"/>
              <a:buChar char="§"/>
            </a:pPr>
            <a:r>
              <a:rPr lang="fr-FR" altLang="fr-FR" sz="1600" b="1"/>
              <a:t>Une présidentialisation confirmée</a:t>
            </a:r>
          </a:p>
        </p:txBody>
      </p:sp>
      <p:pic>
        <p:nvPicPr>
          <p:cNvPr id="2867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00" y="2060575"/>
            <a:ext cx="52371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p:cNvSpPr txBox="1">
            <a:spLocks noChangeArrowheads="1"/>
          </p:cNvSpPr>
          <p:nvPr/>
        </p:nvSpPr>
        <p:spPr bwMode="auto">
          <a:xfrm>
            <a:off x="3563938" y="981075"/>
            <a:ext cx="5400675"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a:t>- </a:t>
            </a:r>
            <a:r>
              <a:rPr lang="fr-FR" altLang="fr-FR" sz="1600"/>
              <a:t>Avec la </a:t>
            </a:r>
            <a:r>
              <a:rPr lang="fr-FR" altLang="fr-FR" sz="1600" b="1"/>
              <a:t>réforme constitutionnelle de 1962</a:t>
            </a:r>
            <a:r>
              <a:rPr lang="fr-FR" altLang="fr-FR" sz="1600"/>
              <a:t>, le président de la République est désormais au </a:t>
            </a:r>
            <a:r>
              <a:rPr lang="fr-FR" altLang="fr-FR" sz="1600" b="1"/>
              <a:t>SU</a:t>
            </a:r>
            <a:r>
              <a:rPr lang="fr-FR" altLang="fr-FR" sz="1600"/>
              <a:t> = légitimité considérable </a:t>
            </a:r>
            <a:endParaRPr lang="fr-FR" altLang="fr-FR" sz="1600" b="1"/>
          </a:p>
        </p:txBody>
      </p:sp>
      <p:pic>
        <p:nvPicPr>
          <p:cNvPr id="28676" name="Picture 4" descr="E:\Classe de terminale\terminale hist geo  2012\Histoire 2012\thème 4 les echelles de gouvernement\T4 la France\Doc1 Belin page 324 référendum 196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404813"/>
            <a:ext cx="3024188" cy="460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p:cNvSpPr txBox="1">
            <a:spLocks noChangeArrowheads="1"/>
          </p:cNvSpPr>
          <p:nvPr/>
        </p:nvSpPr>
        <p:spPr bwMode="auto">
          <a:xfrm>
            <a:off x="3492500" y="404813"/>
            <a:ext cx="19431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1600">
                <a:solidFill>
                  <a:srgbClr val="FF0000"/>
                </a:solidFill>
              </a:rPr>
              <a:t>Belin  page 324</a:t>
            </a:r>
          </a:p>
        </p:txBody>
      </p:sp>
      <p:sp>
        <p:nvSpPr>
          <p:cNvPr id="8" name="ZoneTexte 7"/>
          <p:cNvSpPr txBox="1">
            <a:spLocks noChangeArrowheads="1"/>
          </p:cNvSpPr>
          <p:nvPr/>
        </p:nvSpPr>
        <p:spPr bwMode="auto">
          <a:xfrm>
            <a:off x="6875463" y="1916113"/>
            <a:ext cx="194468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1600">
                <a:solidFill>
                  <a:srgbClr val="FF0000"/>
                </a:solidFill>
              </a:rPr>
              <a:t>page 305</a:t>
            </a:r>
          </a:p>
        </p:txBody>
      </p:sp>
      <p:pic>
        <p:nvPicPr>
          <p:cNvPr id="286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33375"/>
            <a:ext cx="3446463" cy="465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ZoneTexte 9"/>
          <p:cNvSpPr txBox="1">
            <a:spLocks noChangeArrowheads="1"/>
          </p:cNvSpPr>
          <p:nvPr/>
        </p:nvSpPr>
        <p:spPr bwMode="auto">
          <a:xfrm>
            <a:off x="3563938" y="404813"/>
            <a:ext cx="1944687" cy="3381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1600">
                <a:solidFill>
                  <a:srgbClr val="FF0000"/>
                </a:solidFill>
              </a:rPr>
              <a:t>Doc. 2 page 305</a:t>
            </a:r>
          </a:p>
        </p:txBody>
      </p:sp>
      <p:sp>
        <p:nvSpPr>
          <p:cNvPr id="11" name="ZoneTexte 10"/>
          <p:cNvSpPr txBox="1">
            <a:spLocks noChangeArrowheads="1"/>
          </p:cNvSpPr>
          <p:nvPr/>
        </p:nvSpPr>
        <p:spPr bwMode="auto">
          <a:xfrm>
            <a:off x="3492500" y="2708275"/>
            <a:ext cx="54006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a:t>- </a:t>
            </a:r>
            <a:r>
              <a:rPr lang="fr-FR" altLang="fr-FR" sz="1600"/>
              <a:t>La première élection a lieu en décembre 1965</a:t>
            </a:r>
            <a:endParaRPr lang="fr-FR" altLang="fr-FR" sz="1600" b="1"/>
          </a:p>
        </p:txBody>
      </p:sp>
      <p:sp>
        <p:nvSpPr>
          <p:cNvPr id="12" name="ZoneTexte 11"/>
          <p:cNvSpPr txBox="1">
            <a:spLocks noChangeArrowheads="1"/>
          </p:cNvSpPr>
          <p:nvPr/>
        </p:nvSpPr>
        <p:spPr bwMode="auto">
          <a:xfrm>
            <a:off x="3563938" y="3357563"/>
            <a:ext cx="54006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hlinkClick r:id="rId5"/>
              </a:rPr>
              <a:t>https://www.youtube.com/watch?v=UGBA-k2qijU</a:t>
            </a:r>
            <a:endParaRPr lang="fr-FR" altLang="fr-FR"/>
          </a:p>
          <a:p>
            <a:pPr eaLnBrk="1" hangingPunct="1"/>
            <a:endParaRPr lang="fr-FR" altLang="fr-FR"/>
          </a:p>
        </p:txBody>
      </p:sp>
      <p:sp>
        <p:nvSpPr>
          <p:cNvPr id="13" name="ZoneTexte 12"/>
          <p:cNvSpPr txBox="1">
            <a:spLocks noChangeArrowheads="1"/>
          </p:cNvSpPr>
          <p:nvPr/>
        </p:nvSpPr>
        <p:spPr bwMode="auto">
          <a:xfrm>
            <a:off x="3635375" y="3933825"/>
            <a:ext cx="48974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hlinkClick r:id="rId6"/>
              </a:rPr>
              <a:t>https://www.youtube.com/watch?v=BsqaI-irZHk</a:t>
            </a:r>
            <a:endParaRPr lang="fr-FR" altLang="fr-FR"/>
          </a:p>
          <a:p>
            <a:pPr eaLnBrk="1" hangingPunct="1"/>
            <a:endParaRPr lang="fr-FR" altLang="fr-F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6" presetClass="entr" presetSubtype="26" fill="hold" nodeType="withEffect">
                                  <p:stCondLst>
                                    <p:cond delay="0"/>
                                  </p:stCondLst>
                                  <p:childTnLst>
                                    <p:set>
                                      <p:cBhvr>
                                        <p:cTn id="8" dur="1" fill="hold">
                                          <p:stCondLst>
                                            <p:cond delay="0"/>
                                          </p:stCondLst>
                                        </p:cTn>
                                        <p:tgtEl>
                                          <p:spTgt spid="28676"/>
                                        </p:tgtEl>
                                        <p:attrNameLst>
                                          <p:attrName>style.visibility</p:attrName>
                                        </p:attrNameLst>
                                      </p:cBhvr>
                                      <p:to>
                                        <p:strVal val="visible"/>
                                      </p:to>
                                    </p:set>
                                    <p:animEffect transition="in" filter="barn(inHorizontal)">
                                      <p:cBhvr>
                                        <p:cTn id="9" dur="500"/>
                                        <p:tgtEl>
                                          <p:spTgt spid="2867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28675"/>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childTnLst>
                                </p:cTn>
                              </p:par>
                              <p:par>
                                <p:cTn id="24" presetID="16" presetClass="entr" presetSubtype="26" fill="hold" nodeType="withEffect">
                                  <p:stCondLst>
                                    <p:cond delay="0"/>
                                  </p:stCondLst>
                                  <p:childTnLst>
                                    <p:set>
                                      <p:cBhvr>
                                        <p:cTn id="25" dur="1" fill="hold">
                                          <p:stCondLst>
                                            <p:cond delay="0"/>
                                          </p:stCondLst>
                                        </p:cTn>
                                        <p:tgtEl>
                                          <p:spTgt spid="28677"/>
                                        </p:tgtEl>
                                        <p:attrNameLst>
                                          <p:attrName>style.visibility</p:attrName>
                                        </p:attrNameLst>
                                      </p:cBhvr>
                                      <p:to>
                                        <p:strVal val="visible"/>
                                      </p:to>
                                    </p:set>
                                    <p:animEffect transition="in" filter="barn(inHorizontal)">
                                      <p:cBhvr>
                                        <p:cTn id="26" dur="500"/>
                                        <p:tgtEl>
                                          <p:spTgt spid="28677"/>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P spid="10" grpId="0" animBg="1"/>
      <p:bldP spid="11" grpId="0"/>
      <p:bldP spid="12" grpId="0"/>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E:\Classe de terminale\terminale hist geo  2012\Histoire 2012\thème 4 les echelles de gouvernement\T4 la France\doc 3 page 321 Beli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215063" cy="508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ZoneTexte 4"/>
          <p:cNvSpPr txBox="1">
            <a:spLocks noChangeArrowheads="1"/>
          </p:cNvSpPr>
          <p:nvPr/>
        </p:nvSpPr>
        <p:spPr bwMode="auto">
          <a:xfrm>
            <a:off x="5857875" y="0"/>
            <a:ext cx="32861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Belin page 321</a:t>
            </a:r>
          </a:p>
        </p:txBody>
      </p:sp>
      <p:sp>
        <p:nvSpPr>
          <p:cNvPr id="4" name="Rectangle 3"/>
          <p:cNvSpPr/>
          <p:nvPr/>
        </p:nvSpPr>
        <p:spPr>
          <a:xfrm>
            <a:off x="4500563" y="0"/>
            <a:ext cx="1214437" cy="371633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5" name="ZoneTexte 4"/>
          <p:cNvSpPr txBox="1">
            <a:spLocks noChangeArrowheads="1"/>
          </p:cNvSpPr>
          <p:nvPr/>
        </p:nvSpPr>
        <p:spPr bwMode="auto">
          <a:xfrm>
            <a:off x="179388" y="5157788"/>
            <a:ext cx="8964612"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a:t>-  La haute fonction publique est de plus en plus influente. Certains font le lien entre IV° et V° République. Age d’or de la fonction publique jusqu’au milieu des années 1970. La nouvelle génération qui arrive au pouvoir et dans les cabinets ministériels est de plus en plus issue des grandes écoles (ENA, Polytechnique, Sciences Po). </a:t>
            </a:r>
          </a:p>
          <a:p>
            <a:pPr eaLnBrk="1" hangingPunct="1"/>
            <a:endParaRPr lang="fr-FR" altLang="fr-F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Horizontal)">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ZoneTexte 1"/>
          <p:cNvSpPr txBox="1">
            <a:spLocks noChangeArrowheads="1"/>
          </p:cNvSpPr>
          <p:nvPr/>
        </p:nvSpPr>
        <p:spPr bwMode="auto">
          <a:xfrm>
            <a:off x="0" y="115888"/>
            <a:ext cx="903605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400" b="1">
                <a:solidFill>
                  <a:srgbClr val="C00000"/>
                </a:solidFill>
              </a:rPr>
              <a:t>II- Un Etat qui se renforce sous de Gaulle et ses successeurs</a:t>
            </a:r>
            <a:endParaRPr lang="fr-FR" altLang="fr-FR" sz="2400">
              <a:solidFill>
                <a:srgbClr val="C00000"/>
              </a:solidFill>
            </a:endParaRPr>
          </a:p>
          <a:p>
            <a:pPr eaLnBrk="1" hangingPunct="1"/>
            <a:endParaRPr lang="fr-FR" altLang="fr-FR"/>
          </a:p>
        </p:txBody>
      </p:sp>
      <p:sp>
        <p:nvSpPr>
          <p:cNvPr id="30723" name="ZoneTexte 2"/>
          <p:cNvSpPr txBox="1">
            <a:spLocks noChangeArrowheads="1"/>
          </p:cNvSpPr>
          <p:nvPr/>
        </p:nvSpPr>
        <p:spPr bwMode="auto">
          <a:xfrm>
            <a:off x="323850" y="692150"/>
            <a:ext cx="7848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FFC000"/>
                </a:solidFill>
              </a:rPr>
              <a:t>A/ </a:t>
            </a:r>
            <a:endParaRPr lang="fr-FR" altLang="fr-FR"/>
          </a:p>
        </p:txBody>
      </p:sp>
      <p:sp>
        <p:nvSpPr>
          <p:cNvPr id="30724" name="ZoneTexte 3"/>
          <p:cNvSpPr txBox="1">
            <a:spLocks noChangeArrowheads="1"/>
          </p:cNvSpPr>
          <p:nvPr/>
        </p:nvSpPr>
        <p:spPr bwMode="auto">
          <a:xfrm>
            <a:off x="323850" y="692150"/>
            <a:ext cx="7848600"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FFC000"/>
                </a:solidFill>
              </a:rPr>
              <a:t>A/ Un Etat renforcé</a:t>
            </a:r>
            <a:endParaRPr lang="fr-FR" altLang="fr-FR" sz="2000">
              <a:solidFill>
                <a:srgbClr val="FFC000"/>
              </a:solidFill>
            </a:endParaRPr>
          </a:p>
          <a:p>
            <a:pPr eaLnBrk="1" hangingPunct="1"/>
            <a:endParaRPr lang="fr-FR" altLang="fr-FR"/>
          </a:p>
        </p:txBody>
      </p:sp>
      <p:sp>
        <p:nvSpPr>
          <p:cNvPr id="5" name="ZoneTexte 2"/>
          <p:cNvSpPr txBox="1">
            <a:spLocks noChangeArrowheads="1"/>
          </p:cNvSpPr>
          <p:nvPr/>
        </p:nvSpPr>
        <p:spPr bwMode="auto">
          <a:xfrm>
            <a:off x="323850" y="1125538"/>
            <a:ext cx="7848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FFC000"/>
                </a:solidFill>
              </a:rPr>
              <a:t>B/ Dans l’économie : un Etat entrepreneur et modernisateur </a:t>
            </a:r>
            <a:endParaRPr lang="fr-FR" altLang="fr-FR">
              <a:solidFill>
                <a:srgbClr val="FFC000"/>
              </a:solidFill>
            </a:endParaRPr>
          </a:p>
        </p:txBody>
      </p:sp>
      <p:sp>
        <p:nvSpPr>
          <p:cNvPr id="6" name="ZoneTexte 5"/>
          <p:cNvSpPr txBox="1">
            <a:spLocks noChangeArrowheads="1"/>
          </p:cNvSpPr>
          <p:nvPr/>
        </p:nvSpPr>
        <p:spPr bwMode="auto">
          <a:xfrm>
            <a:off x="395288" y="1844675"/>
            <a:ext cx="849788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buFont typeface="Wingdings" pitchFamily="2" charset="2"/>
              <a:buChar char="q"/>
            </a:pPr>
            <a:r>
              <a:rPr lang="fr-FR" altLang="fr-FR"/>
              <a:t> </a:t>
            </a:r>
            <a:r>
              <a:rPr lang="fr-FR" altLang="fr-FR" b="1"/>
              <a:t>Pendant la période des Trente Glorieuses, la croissance du PIB et des ressources publiques permet de financer de nombreux projets. </a:t>
            </a:r>
          </a:p>
          <a:p>
            <a:pPr eaLnBrk="1" hangingPunct="1">
              <a:buFont typeface="Wingdings" pitchFamily="2" charset="2"/>
              <a:buChar char="q"/>
            </a:pPr>
            <a:endParaRPr lang="fr-FR" altLang="fr-F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016750" cy="436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oneTexte 2"/>
          <p:cNvSpPr txBox="1">
            <a:spLocks noChangeArrowheads="1"/>
          </p:cNvSpPr>
          <p:nvPr/>
        </p:nvSpPr>
        <p:spPr bwMode="auto">
          <a:xfrm>
            <a:off x="0" y="4797425"/>
            <a:ext cx="9144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buFont typeface="Wingdings" pitchFamily="2" charset="2"/>
              <a:buChar char="§"/>
            </a:pPr>
            <a:r>
              <a:rPr lang="fr-FR" altLang="fr-FR" sz="1600" b="1"/>
              <a:t>  Il favorise la concentration des entreprises pour plus de puissance  dans le domaine de l’énergie :</a:t>
            </a:r>
          </a:p>
          <a:p>
            <a:pPr eaLnBrk="1" hangingPunct="1"/>
            <a:endParaRPr lang="fr-FR" altLang="fr-FR" sz="1600" b="1"/>
          </a:p>
        </p:txBody>
      </p:sp>
      <p:sp>
        <p:nvSpPr>
          <p:cNvPr id="4" name="ZoneTexte 3"/>
          <p:cNvSpPr txBox="1">
            <a:spLocks noChangeArrowheads="1"/>
          </p:cNvSpPr>
          <p:nvPr/>
        </p:nvSpPr>
        <p:spPr bwMode="auto">
          <a:xfrm>
            <a:off x="250825" y="5157788"/>
            <a:ext cx="8893175"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t>-  Avec la découverte du gaz de Lacq dans les Pyrénées atlantiques,  est exploité par la </a:t>
            </a:r>
            <a:r>
              <a:rPr lang="fr-FR" altLang="fr-FR" i="1"/>
              <a:t>Société nationale des pétroles d'Aquitaine</a:t>
            </a:r>
            <a:r>
              <a:rPr lang="fr-FR" altLang="fr-FR"/>
              <a:t> (SNPA). Elle a désormais une nouvelle appellation  en décembre 1965 … c’est la naissance du groupe ELF</a:t>
            </a:r>
          </a:p>
        </p:txBody>
      </p:sp>
      <p:sp>
        <p:nvSpPr>
          <p:cNvPr id="31749" name="ZoneTexte 4"/>
          <p:cNvSpPr txBox="1">
            <a:spLocks noChangeArrowheads="1"/>
          </p:cNvSpPr>
          <p:nvPr/>
        </p:nvSpPr>
        <p:spPr bwMode="auto">
          <a:xfrm>
            <a:off x="7199313" y="0"/>
            <a:ext cx="1944687" cy="3381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1600" dirty="0">
                <a:solidFill>
                  <a:srgbClr val="FF0000"/>
                </a:solidFill>
              </a:rPr>
              <a:t>Doc. 2 page 310</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5175"/>
            <a:ext cx="49530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ZoneTexte 3"/>
          <p:cNvSpPr txBox="1">
            <a:spLocks noChangeArrowheads="1"/>
          </p:cNvSpPr>
          <p:nvPr/>
        </p:nvSpPr>
        <p:spPr bwMode="auto">
          <a:xfrm>
            <a:off x="0" y="0"/>
            <a:ext cx="9144000"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buFont typeface="Wingdings" pitchFamily="2" charset="2"/>
              <a:buChar char="§"/>
            </a:pPr>
            <a:r>
              <a:rPr lang="fr-FR" altLang="fr-FR" sz="1600" b="1"/>
              <a:t> Cela passe par de grands programmes industriels : beaucoup sont lancés durant la période gaullienne et sont à rapprocher aussi de la volonté de DG d’affirmer l’indépendance de la France vis-à-vis des EU. </a:t>
            </a:r>
          </a:p>
          <a:p>
            <a:pPr eaLnBrk="1" hangingPunct="1"/>
            <a:endParaRPr lang="fr-FR" altLang="fr-FR"/>
          </a:p>
        </p:txBody>
      </p:sp>
      <p:sp>
        <p:nvSpPr>
          <p:cNvPr id="5" name="ZoneTexte 4"/>
          <p:cNvSpPr txBox="1">
            <a:spLocks noChangeArrowheads="1"/>
          </p:cNvSpPr>
          <p:nvPr/>
        </p:nvSpPr>
        <p:spPr bwMode="auto">
          <a:xfrm>
            <a:off x="5076825" y="836613"/>
            <a:ext cx="4067175"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a:t>- Plan Calcul (à partir de 1964) : destiné à rendre la France indépendante dans le domaine informatique et à former dès l’école à l’outil informatique. </a:t>
            </a:r>
          </a:p>
        </p:txBody>
      </p:sp>
      <p:sp>
        <p:nvSpPr>
          <p:cNvPr id="6" name="ZoneTexte 5"/>
          <p:cNvSpPr txBox="1">
            <a:spLocks noChangeArrowheads="1"/>
          </p:cNvSpPr>
          <p:nvPr/>
        </p:nvSpPr>
        <p:spPr bwMode="auto">
          <a:xfrm>
            <a:off x="5076825" y="1989138"/>
            <a:ext cx="406717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a:t>- Programme spatial : création du CNES en 1961-62 (Centre national d’études spatiales) : fusées et lanceurs de fusées </a:t>
            </a:r>
          </a:p>
          <a:p>
            <a:pPr algn="just" eaLnBrk="1" hangingPunct="1"/>
            <a:endParaRPr lang="fr-FR" altLang="fr-FR" sz="1600"/>
          </a:p>
        </p:txBody>
      </p:sp>
      <p:sp>
        <p:nvSpPr>
          <p:cNvPr id="8" name="ZoneTexte 7"/>
          <p:cNvSpPr txBox="1">
            <a:spLocks noChangeArrowheads="1"/>
          </p:cNvSpPr>
          <p:nvPr/>
        </p:nvSpPr>
        <p:spPr bwMode="auto">
          <a:xfrm>
            <a:off x="5076825" y="2997200"/>
            <a:ext cx="4067175"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a:t>- Concorde (1962). Un des 2 seuls avions de ligne supersoniques.  Le vol expérimental a lieu à Toulouse en 1971.  Les vols commerciaux commencent en 1976.</a:t>
            </a:r>
          </a:p>
          <a:p>
            <a:pPr algn="just" eaLnBrk="1" hangingPunct="1"/>
            <a:endParaRPr lang="fr-FR" altLang="fr-FR" sz="1600"/>
          </a:p>
          <a:p>
            <a:pPr algn="just" eaLnBrk="1" hangingPunct="1"/>
            <a:endParaRPr lang="fr-FR" altLang="fr-FR" sz="1600"/>
          </a:p>
        </p:txBody>
      </p:sp>
      <p:sp>
        <p:nvSpPr>
          <p:cNvPr id="10" name="ZoneTexte 6"/>
          <p:cNvSpPr txBox="1">
            <a:spLocks noChangeArrowheads="1"/>
          </p:cNvSpPr>
          <p:nvPr/>
        </p:nvSpPr>
        <p:spPr bwMode="auto">
          <a:xfrm>
            <a:off x="179388" y="5229225"/>
            <a:ext cx="44291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1600">
                <a:solidFill>
                  <a:srgbClr val="FF0000"/>
                </a:solidFill>
              </a:rPr>
              <a:t>Doc. 3  page 325 (Belin) </a:t>
            </a:r>
          </a:p>
        </p:txBody>
      </p:sp>
      <p:sp>
        <p:nvSpPr>
          <p:cNvPr id="11" name="ZoneTexte 10"/>
          <p:cNvSpPr txBox="1">
            <a:spLocks noChangeArrowheads="1"/>
          </p:cNvSpPr>
          <p:nvPr/>
        </p:nvSpPr>
        <p:spPr bwMode="auto">
          <a:xfrm>
            <a:off x="5076825" y="4221163"/>
            <a:ext cx="406717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a:t>- programme nucléaire (nucléaire civil et la France se dote de l’arme nucléaire en 1960) </a:t>
            </a:r>
          </a:p>
          <a:p>
            <a:pPr algn="just" eaLnBrk="1" hangingPunct="1"/>
            <a:endParaRPr lang="fr-FR" altLang="fr-FR" sz="1600"/>
          </a:p>
          <a:p>
            <a:pPr algn="just" eaLnBrk="1" hangingPunct="1"/>
            <a:endParaRPr lang="fr-FR" altLang="fr-FR" sz="1600"/>
          </a:p>
          <a:p>
            <a:pPr algn="just" eaLnBrk="1" hangingPunct="1"/>
            <a:endParaRPr lang="fr-FR" altLang="fr-FR" sz="1600"/>
          </a:p>
        </p:txBody>
      </p:sp>
      <p:sp>
        <p:nvSpPr>
          <p:cNvPr id="12" name="ZoneTexte 11"/>
          <p:cNvSpPr txBox="1">
            <a:spLocks noChangeArrowheads="1"/>
          </p:cNvSpPr>
          <p:nvPr/>
        </p:nvSpPr>
        <p:spPr bwMode="auto">
          <a:xfrm>
            <a:off x="0" y="5661025"/>
            <a:ext cx="9144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t>L’Etat assure plus de la moitié des investissements en France en 1967. Certains programmes se placent aussi dans le cadre d’une coopération européenne (aéronautique, aérospatiale).</a:t>
            </a:r>
          </a:p>
          <a:p>
            <a:pPr eaLnBrk="1" hangingPunct="1"/>
            <a:endParaRPr lang="fr-FR" altLang="fr-F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par>
                                <p:cTn id="15" presetID="5" presetClass="entr" presetSubtype="1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checkerboard(across)">
                                      <p:cBhvr>
                                        <p:cTn id="17" dur="500"/>
                                        <p:tgtEl>
                                          <p:spTgt spid="10"/>
                                        </p:tgtEl>
                                      </p:cBhvr>
                                    </p:animEffect>
                                  </p:childTnLst>
                                </p:cTn>
                              </p:par>
                              <p:par>
                                <p:cTn id="18" presetID="5" presetClass="entr" presetSubtype="10" fill="hold" nodeType="withEffect">
                                  <p:stCondLst>
                                    <p:cond delay="0"/>
                                  </p:stCondLst>
                                  <p:childTnLst>
                                    <p:set>
                                      <p:cBhvr>
                                        <p:cTn id="19" dur="1" fill="hold">
                                          <p:stCondLst>
                                            <p:cond delay="0"/>
                                          </p:stCondLst>
                                        </p:cTn>
                                        <p:tgtEl>
                                          <p:spTgt spid="44034"/>
                                        </p:tgtEl>
                                        <p:attrNameLst>
                                          <p:attrName>style.visibility</p:attrName>
                                        </p:attrNameLst>
                                      </p:cBhvr>
                                      <p:to>
                                        <p:strVal val="visible"/>
                                      </p:to>
                                    </p:set>
                                    <p:animEffect transition="in" filter="checkerboard(across)">
                                      <p:cBhvr>
                                        <p:cTn id="20" dur="500"/>
                                        <p:tgtEl>
                                          <p:spTgt spid="44034"/>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ZoneTexte 1"/>
          <p:cNvSpPr txBox="1">
            <a:spLocks noChangeArrowheads="1"/>
          </p:cNvSpPr>
          <p:nvPr/>
        </p:nvSpPr>
        <p:spPr bwMode="auto">
          <a:xfrm>
            <a:off x="0" y="115888"/>
            <a:ext cx="903605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400" b="1" dirty="0">
                <a:solidFill>
                  <a:srgbClr val="C00000"/>
                </a:solidFill>
              </a:rPr>
              <a:t>II- Un Etat qui se renforce sous de Gaulle et ses successeurs</a:t>
            </a:r>
            <a:endParaRPr lang="fr-FR" altLang="fr-FR" sz="2400" dirty="0">
              <a:solidFill>
                <a:srgbClr val="C00000"/>
              </a:solidFill>
            </a:endParaRPr>
          </a:p>
          <a:p>
            <a:pPr eaLnBrk="1" hangingPunct="1"/>
            <a:endParaRPr lang="fr-FR" altLang="fr-FR" dirty="0"/>
          </a:p>
        </p:txBody>
      </p:sp>
      <p:sp>
        <p:nvSpPr>
          <p:cNvPr id="33795" name="ZoneTexte 2"/>
          <p:cNvSpPr txBox="1">
            <a:spLocks noChangeArrowheads="1"/>
          </p:cNvSpPr>
          <p:nvPr/>
        </p:nvSpPr>
        <p:spPr bwMode="auto">
          <a:xfrm>
            <a:off x="323850" y="692150"/>
            <a:ext cx="7848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FFC000"/>
                </a:solidFill>
              </a:rPr>
              <a:t>A/ </a:t>
            </a:r>
            <a:endParaRPr lang="fr-FR" altLang="fr-FR"/>
          </a:p>
        </p:txBody>
      </p:sp>
      <p:sp>
        <p:nvSpPr>
          <p:cNvPr id="33796" name="ZoneTexte 3"/>
          <p:cNvSpPr txBox="1">
            <a:spLocks noChangeArrowheads="1"/>
          </p:cNvSpPr>
          <p:nvPr/>
        </p:nvSpPr>
        <p:spPr bwMode="auto">
          <a:xfrm>
            <a:off x="323850" y="692150"/>
            <a:ext cx="7848600"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dirty="0">
                <a:solidFill>
                  <a:srgbClr val="FFC000"/>
                </a:solidFill>
              </a:rPr>
              <a:t>A/ Un Etat renforcé</a:t>
            </a:r>
            <a:endParaRPr lang="fr-FR" altLang="fr-FR" sz="2000" dirty="0">
              <a:solidFill>
                <a:srgbClr val="FFC000"/>
              </a:solidFill>
            </a:endParaRPr>
          </a:p>
          <a:p>
            <a:pPr eaLnBrk="1" hangingPunct="1"/>
            <a:endParaRPr lang="fr-FR" altLang="fr-FR" dirty="0"/>
          </a:p>
        </p:txBody>
      </p:sp>
      <p:sp>
        <p:nvSpPr>
          <p:cNvPr id="33797" name="ZoneTexte 2"/>
          <p:cNvSpPr txBox="1">
            <a:spLocks noChangeArrowheads="1"/>
          </p:cNvSpPr>
          <p:nvPr/>
        </p:nvSpPr>
        <p:spPr bwMode="auto">
          <a:xfrm>
            <a:off x="323850" y="1125538"/>
            <a:ext cx="7848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FFC000"/>
                </a:solidFill>
              </a:rPr>
              <a:t>B/ Dans l’économie : un Etat entrepreneur et modernisateur </a:t>
            </a:r>
            <a:endParaRPr lang="fr-FR" altLang="fr-FR">
              <a:solidFill>
                <a:srgbClr val="FFC000"/>
              </a:solidFill>
            </a:endParaRPr>
          </a:p>
        </p:txBody>
      </p:sp>
      <p:sp>
        <p:nvSpPr>
          <p:cNvPr id="6" name="ZoneTexte 5"/>
          <p:cNvSpPr txBox="1">
            <a:spLocks noChangeArrowheads="1"/>
          </p:cNvSpPr>
          <p:nvPr/>
        </p:nvSpPr>
        <p:spPr bwMode="auto">
          <a:xfrm>
            <a:off x="250825" y="2276475"/>
            <a:ext cx="8497888"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buFont typeface="Wingdings" pitchFamily="2" charset="2"/>
              <a:buChar char="q"/>
            </a:pPr>
            <a:r>
              <a:rPr lang="fr-FR" altLang="fr-FR"/>
              <a:t> </a:t>
            </a:r>
            <a:r>
              <a:rPr lang="fr-FR" altLang="fr-FR" b="1"/>
              <a:t>Les missions de l’Etat se renforcent et s’élargissent. L’Etat étend encore son champ d’action dans le contexte de croissance des Trente Glorieuses. La planification s’étend à de nouvelles missions. </a:t>
            </a:r>
          </a:p>
          <a:p>
            <a:pPr algn="just" eaLnBrk="1" hangingPunct="1">
              <a:buFont typeface="Wingdings" pitchFamily="2" charset="2"/>
              <a:buChar char="q"/>
            </a:pPr>
            <a:endParaRPr lang="fr-FR" altLang="fr-FR" b="1"/>
          </a:p>
          <a:p>
            <a:pPr eaLnBrk="1" hangingPunct="1">
              <a:buFont typeface="Wingdings" pitchFamily="2" charset="2"/>
              <a:buChar char="q"/>
            </a:pPr>
            <a:endParaRPr lang="fr-FR" altLang="fr-FR"/>
          </a:p>
        </p:txBody>
      </p:sp>
      <p:sp>
        <p:nvSpPr>
          <p:cNvPr id="7" name="ZoneTexte 2"/>
          <p:cNvSpPr txBox="1">
            <a:spLocks noChangeArrowheads="1"/>
          </p:cNvSpPr>
          <p:nvPr/>
        </p:nvSpPr>
        <p:spPr bwMode="auto">
          <a:xfrm>
            <a:off x="323850" y="1628775"/>
            <a:ext cx="78486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dirty="0">
                <a:solidFill>
                  <a:srgbClr val="FFC000"/>
                </a:solidFill>
              </a:rPr>
              <a:t>C/ L’Etat transforme le pays et la société</a:t>
            </a:r>
            <a:endParaRPr lang="fr-FR" altLang="fr-FR" sz="2000" dirty="0">
              <a:solidFill>
                <a:srgbClr val="FFC000"/>
              </a:solidFill>
            </a:endParaRPr>
          </a:p>
          <a:p>
            <a:pPr eaLnBrk="1" hangingPunct="1"/>
            <a:endParaRPr lang="fr-FR" altLang="fr-FR" sz="2000" dirty="0">
              <a:solidFill>
                <a:srgbClr val="FFC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ZoneTexte 1"/>
          <p:cNvSpPr txBox="1">
            <a:spLocks noChangeArrowheads="1"/>
          </p:cNvSpPr>
          <p:nvPr/>
        </p:nvSpPr>
        <p:spPr bwMode="auto">
          <a:xfrm>
            <a:off x="0" y="0"/>
            <a:ext cx="9144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buFont typeface="Wingdings" pitchFamily="2" charset="2"/>
              <a:buChar char="§"/>
            </a:pPr>
            <a:r>
              <a:rPr lang="fr-FR" altLang="fr-FR"/>
              <a:t> </a:t>
            </a:r>
            <a:r>
              <a:rPr lang="fr-FR" altLang="fr-FR" b="1"/>
              <a:t>L’Etat aménage le territoire: </a:t>
            </a:r>
          </a:p>
          <a:p>
            <a:pPr eaLnBrk="1" hangingPunct="1"/>
            <a:endParaRPr lang="fr-FR" altLang="fr-FR"/>
          </a:p>
        </p:txBody>
      </p:sp>
      <p:sp>
        <p:nvSpPr>
          <p:cNvPr id="3" name="ZoneTexte 2"/>
          <p:cNvSpPr txBox="1">
            <a:spLocks noChangeArrowheads="1"/>
          </p:cNvSpPr>
          <p:nvPr/>
        </p:nvSpPr>
        <p:spPr bwMode="auto">
          <a:xfrm>
            <a:off x="4572000" y="404813"/>
            <a:ext cx="4572000" cy="203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a:t>- Création de la DATAR en 1963 : Délégation à l’aménagement du territoire et à l’action régionale (A devenu attractivité). Objectif : rééquilibrer le territoire car poids de Paris trop écrasant. L’Etat mène une politique de grands travaux. </a:t>
            </a:r>
          </a:p>
          <a:p>
            <a:pPr algn="just" eaLnBrk="1" hangingPunct="1"/>
            <a:endParaRPr lang="fr-FR" altLang="fr-FR"/>
          </a:p>
        </p:txBody>
      </p:sp>
      <p:sp>
        <p:nvSpPr>
          <p:cNvPr id="4" name="ZoneTexte 3"/>
          <p:cNvSpPr txBox="1">
            <a:spLocks noChangeArrowheads="1"/>
          </p:cNvSpPr>
          <p:nvPr/>
        </p:nvSpPr>
        <p:spPr bwMode="auto">
          <a:xfrm>
            <a:off x="4572000" y="2205038"/>
            <a:ext cx="4572000"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a:t>- Dvpt des infrastructures de transport : autoroutes, nouvelle aérogare à Orly, décision de créer un nouvel aéroport au N : Roissy inauguré en 1974. Projet de TGV inauguré en 1981.</a:t>
            </a:r>
          </a:p>
          <a:p>
            <a:pPr algn="just" eaLnBrk="1" hangingPunct="1"/>
            <a:endParaRPr lang="fr-FR" altLang="fr-FR"/>
          </a:p>
        </p:txBody>
      </p:sp>
      <p:pic>
        <p:nvPicPr>
          <p:cNvPr id="58370" name="Picture 2" descr="E:\Classe de terminale\terminale hist geo  2012\Histoire 2012\thème 4 les echelles de gouvernement\T4 la France\Doc 2 page 31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6250"/>
            <a:ext cx="4572000" cy="458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5"/>
          <p:cNvSpPr txBox="1">
            <a:spLocks noChangeArrowheads="1"/>
          </p:cNvSpPr>
          <p:nvPr/>
        </p:nvSpPr>
        <p:spPr bwMode="auto">
          <a:xfrm>
            <a:off x="0" y="5157788"/>
            <a:ext cx="1944688" cy="3381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1600">
                <a:solidFill>
                  <a:srgbClr val="FF0000"/>
                </a:solidFill>
              </a:rPr>
              <a:t>Doc. 2 page 317</a:t>
            </a:r>
          </a:p>
        </p:txBody>
      </p:sp>
      <p:pic>
        <p:nvPicPr>
          <p:cNvPr id="58372" name="Picture 4" descr="http://www.generationorly.com/sites/default/files/AirOrlyP60403P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76250"/>
            <a:ext cx="4427538" cy="305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oneTexte 7"/>
          <p:cNvSpPr txBox="1">
            <a:spLocks noChangeArrowheads="1"/>
          </p:cNvSpPr>
          <p:nvPr/>
        </p:nvSpPr>
        <p:spPr bwMode="auto">
          <a:xfrm>
            <a:off x="0" y="3500438"/>
            <a:ext cx="43561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t>Nouvelle aérogare à Orly au Sud  de Paris  inauguré en 1961 </a:t>
            </a:r>
          </a:p>
        </p:txBody>
      </p:sp>
      <p:pic>
        <p:nvPicPr>
          <p:cNvPr id="58374" name="Picture 6" descr="http://www.bouygues.com/cms/bouygues/upload/diaporama-histoire/visuel_aerogare2-roissy_creditd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04813"/>
            <a:ext cx="4464050" cy="44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ZoneTexte 9"/>
          <p:cNvSpPr txBox="1">
            <a:spLocks noChangeArrowheads="1"/>
          </p:cNvSpPr>
          <p:nvPr/>
        </p:nvSpPr>
        <p:spPr bwMode="auto">
          <a:xfrm>
            <a:off x="0" y="4868863"/>
            <a:ext cx="43561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t>Nouvel aéroport au Nord de Paris, inauguré en 1974</a:t>
            </a:r>
          </a:p>
        </p:txBody>
      </p:sp>
      <p:pic>
        <p:nvPicPr>
          <p:cNvPr id="58376" name="Picture 8" descr="http://www.herodote.net/Images/TGV.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6463" y="3789363"/>
            <a:ext cx="4267200" cy="284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5" presetClass="entr" presetSubtype="10" fill="hold" nodeType="clickEffect">
                                  <p:stCondLst>
                                    <p:cond delay="0"/>
                                  </p:stCondLst>
                                  <p:childTnLst>
                                    <p:set>
                                      <p:cBhvr>
                                        <p:cTn id="14" dur="1" fill="hold">
                                          <p:stCondLst>
                                            <p:cond delay="0"/>
                                          </p:stCondLst>
                                        </p:cTn>
                                        <p:tgtEl>
                                          <p:spTgt spid="58370"/>
                                        </p:tgtEl>
                                        <p:attrNameLst>
                                          <p:attrName>style.visibility</p:attrName>
                                        </p:attrNameLst>
                                      </p:cBhvr>
                                      <p:to>
                                        <p:strVal val="visible"/>
                                      </p:to>
                                    </p:set>
                                    <p:animEffect transition="in" filter="checkerboard(across)">
                                      <p:cBhvr>
                                        <p:cTn id="15" dur="500"/>
                                        <p:tgtEl>
                                          <p:spTgt spid="58370"/>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checkerboard(across)">
                                      <p:cBhvr>
                                        <p:cTn id="18" dur="500"/>
                                        <p:tgtEl>
                                          <p:spTgt spid="6"/>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xit" presetSubtype="0" fill="hold" nodeType="clickEffect">
                                  <p:stCondLst>
                                    <p:cond delay="0"/>
                                  </p:stCondLst>
                                  <p:childTnLst>
                                    <p:animEffect transition="out" filter="fade">
                                      <p:cBhvr>
                                        <p:cTn id="22" dur="2000"/>
                                        <p:tgtEl>
                                          <p:spTgt spid="58370"/>
                                        </p:tgtEl>
                                      </p:cBhvr>
                                    </p:animEffect>
                                    <p:set>
                                      <p:cBhvr>
                                        <p:cTn id="23" dur="1" fill="hold">
                                          <p:stCondLst>
                                            <p:cond delay="1999"/>
                                          </p:stCondLst>
                                        </p:cTn>
                                        <p:tgtEl>
                                          <p:spTgt spid="58370"/>
                                        </p:tgtEl>
                                        <p:attrNameLst>
                                          <p:attrName>style.visibility</p:attrName>
                                        </p:attrNameLst>
                                      </p:cBhvr>
                                      <p:to>
                                        <p:strVal val="hidden"/>
                                      </p:to>
                                    </p:set>
                                  </p:childTnLst>
                                </p:cTn>
                              </p:par>
                              <p:par>
                                <p:cTn id="24" presetID="10" presetClass="exit" presetSubtype="0" fill="hold" grpId="1" nodeType="withEffect">
                                  <p:stCondLst>
                                    <p:cond delay="0"/>
                                  </p:stCondLst>
                                  <p:childTnLst>
                                    <p:animEffect transition="out" filter="fade">
                                      <p:cBhvr>
                                        <p:cTn id="25" dur="2000"/>
                                        <p:tgtEl>
                                          <p:spTgt spid="6"/>
                                        </p:tgtEl>
                                      </p:cBhvr>
                                    </p:animEffect>
                                    <p:set>
                                      <p:cBhvr>
                                        <p:cTn id="26" dur="1" fill="hold">
                                          <p:stCondLst>
                                            <p:cond delay="1999"/>
                                          </p:stCondLst>
                                        </p:cTn>
                                        <p:tgtEl>
                                          <p:spTgt spid="6"/>
                                        </p:tgtEl>
                                        <p:attrNameLst>
                                          <p:attrName>style.visibility</p:attrName>
                                        </p:attrNameLst>
                                      </p:cBhvr>
                                      <p:to>
                                        <p:strVal val="hidden"/>
                                      </p:to>
                                    </p:set>
                                  </p:childTnLst>
                                </p:cTn>
                              </p:par>
                            </p:childTnLst>
                          </p:cTn>
                        </p:par>
                        <p:par>
                          <p:cTn id="27" fill="hold" nodeType="afterGroup">
                            <p:stCondLst>
                              <p:cond delay="2000"/>
                            </p:stCondLst>
                            <p:childTnLst>
                              <p:par>
                                <p:cTn id="28" presetID="5" presetClass="entr" presetSubtype="10" fill="hold" nodeType="afterEffect">
                                  <p:stCondLst>
                                    <p:cond delay="0"/>
                                  </p:stCondLst>
                                  <p:childTnLst>
                                    <p:set>
                                      <p:cBhvr>
                                        <p:cTn id="29" dur="1" fill="hold">
                                          <p:stCondLst>
                                            <p:cond delay="0"/>
                                          </p:stCondLst>
                                        </p:cTn>
                                        <p:tgtEl>
                                          <p:spTgt spid="58372"/>
                                        </p:tgtEl>
                                        <p:attrNameLst>
                                          <p:attrName>style.visibility</p:attrName>
                                        </p:attrNameLst>
                                      </p:cBhvr>
                                      <p:to>
                                        <p:strVal val="visible"/>
                                      </p:to>
                                    </p:set>
                                    <p:animEffect transition="in" filter="checkerboard(across)">
                                      <p:cBhvr>
                                        <p:cTn id="30" dur="500"/>
                                        <p:tgtEl>
                                          <p:spTgt spid="58372"/>
                                        </p:tgtEl>
                                      </p:cBhvr>
                                    </p:animEffect>
                                  </p:childTnLst>
                                </p:cTn>
                              </p:par>
                              <p:par>
                                <p:cTn id="31" presetID="1"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5" presetClass="entr" presetSubtype="10" fill="hold" nodeType="clickEffect">
                                  <p:stCondLst>
                                    <p:cond delay="0"/>
                                  </p:stCondLst>
                                  <p:childTnLst>
                                    <p:set>
                                      <p:cBhvr>
                                        <p:cTn id="36" dur="1" fill="hold">
                                          <p:stCondLst>
                                            <p:cond delay="0"/>
                                          </p:stCondLst>
                                        </p:cTn>
                                        <p:tgtEl>
                                          <p:spTgt spid="58374"/>
                                        </p:tgtEl>
                                        <p:attrNameLst>
                                          <p:attrName>style.visibility</p:attrName>
                                        </p:attrNameLst>
                                      </p:cBhvr>
                                      <p:to>
                                        <p:strVal val="visible"/>
                                      </p:to>
                                    </p:set>
                                    <p:animEffect transition="in" filter="checkerboard(across)">
                                      <p:cBhvr>
                                        <p:cTn id="37" dur="500"/>
                                        <p:tgtEl>
                                          <p:spTgt spid="58374"/>
                                        </p:tgtEl>
                                      </p:cBhvr>
                                    </p:animEffect>
                                  </p:childTnLst>
                                </p:cTn>
                              </p:par>
                              <p:par>
                                <p:cTn id="38" presetID="1" presetClass="entr" presetSubtype="0" fill="hold" grpId="0" nodeType="withEffect">
                                  <p:stCondLst>
                                    <p:cond delay="0"/>
                                  </p:stCondLst>
                                  <p:childTnLst>
                                    <p:set>
                                      <p:cBhvr>
                                        <p:cTn id="39" dur="1" fill="hold">
                                          <p:stCondLst>
                                            <p:cond delay="0"/>
                                          </p:stCondLst>
                                        </p:cTn>
                                        <p:tgtEl>
                                          <p:spTgt spid="10"/>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5" presetClass="entr" presetSubtype="10" fill="hold" nodeType="clickEffect">
                                  <p:stCondLst>
                                    <p:cond delay="0"/>
                                  </p:stCondLst>
                                  <p:childTnLst>
                                    <p:set>
                                      <p:cBhvr>
                                        <p:cTn id="43" dur="1" fill="hold">
                                          <p:stCondLst>
                                            <p:cond delay="0"/>
                                          </p:stCondLst>
                                        </p:cTn>
                                        <p:tgtEl>
                                          <p:spTgt spid="58376"/>
                                        </p:tgtEl>
                                        <p:attrNameLst>
                                          <p:attrName>style.visibility</p:attrName>
                                        </p:attrNameLst>
                                      </p:cBhvr>
                                      <p:to>
                                        <p:strVal val="visible"/>
                                      </p:to>
                                    </p:set>
                                    <p:animEffect transition="in" filter="checkerboard(across)">
                                      <p:cBhvr>
                                        <p:cTn id="44" dur="500"/>
                                        <p:tgtEl>
                                          <p:spTgt spid="583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animBg="1"/>
      <p:bldP spid="6" grpId="1" animBg="1"/>
      <p:bldP spid="8" grpId="0"/>
      <p:bldP spid="1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ZoneTexte 1"/>
          <p:cNvSpPr txBox="1">
            <a:spLocks noChangeArrowheads="1"/>
          </p:cNvSpPr>
          <p:nvPr/>
        </p:nvSpPr>
        <p:spPr bwMode="auto">
          <a:xfrm>
            <a:off x="0" y="0"/>
            <a:ext cx="9144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buFont typeface="Wingdings" pitchFamily="2" charset="2"/>
              <a:buChar char="§"/>
            </a:pPr>
            <a:r>
              <a:rPr lang="fr-FR" altLang="fr-FR"/>
              <a:t> </a:t>
            </a:r>
            <a:r>
              <a:rPr lang="fr-FR" altLang="fr-FR" b="1"/>
              <a:t>L’Etat aménage le territoire: </a:t>
            </a:r>
          </a:p>
          <a:p>
            <a:pPr eaLnBrk="1" hangingPunct="1"/>
            <a:endParaRPr lang="fr-FR" altLang="fr-FR"/>
          </a:p>
        </p:txBody>
      </p:sp>
      <p:sp>
        <p:nvSpPr>
          <p:cNvPr id="3" name="ZoneTexte 2"/>
          <p:cNvSpPr txBox="1">
            <a:spLocks noChangeArrowheads="1"/>
          </p:cNvSpPr>
          <p:nvPr/>
        </p:nvSpPr>
        <p:spPr bwMode="auto">
          <a:xfrm>
            <a:off x="5148263" y="620713"/>
            <a:ext cx="3995737"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a:t>- Création de villes nouvelles pour déconcentrer la capitale ; des villes sont désignées sur les marges du territoire pour devenir « métropoles d’équilibre ». </a:t>
            </a:r>
          </a:p>
          <a:p>
            <a:pPr eaLnBrk="1" hangingPunct="1"/>
            <a:endParaRPr lang="fr-FR" altLang="fr-FR"/>
          </a:p>
        </p:txBody>
      </p:sp>
      <p:sp>
        <p:nvSpPr>
          <p:cNvPr id="4" name="ZoneTexte 3"/>
          <p:cNvSpPr txBox="1">
            <a:spLocks noChangeArrowheads="1"/>
          </p:cNvSpPr>
          <p:nvPr/>
        </p:nvSpPr>
        <p:spPr bwMode="auto">
          <a:xfrm>
            <a:off x="0" y="549275"/>
            <a:ext cx="50768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hlinkClick r:id="rId2"/>
              </a:rPr>
              <a:t>http://www.ina.fr/video/PAC00024821</a:t>
            </a:r>
            <a:endParaRPr lang="fr-FR" altLang="fr-FR"/>
          </a:p>
          <a:p>
            <a:pPr eaLnBrk="1" hangingPunct="1"/>
            <a:endParaRPr lang="fr-FR" altLang="fr-FR"/>
          </a:p>
        </p:txBody>
      </p:sp>
      <p:sp>
        <p:nvSpPr>
          <p:cNvPr id="5" name="ZoneTexte 4"/>
          <p:cNvSpPr txBox="1">
            <a:spLocks noChangeArrowheads="1"/>
          </p:cNvSpPr>
          <p:nvPr/>
        </p:nvSpPr>
        <p:spPr bwMode="auto">
          <a:xfrm>
            <a:off x="5148263" y="1844675"/>
            <a:ext cx="3995737"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a:t>- Politiques de développement de la montagne (stations intégrées du plan Neige) et du littoral, stations créées ex-nihilo, comme La Grande Motte. </a:t>
            </a:r>
          </a:p>
          <a:p>
            <a:pPr algn="just" eaLnBrk="1" hangingPunct="1"/>
            <a:endParaRPr lang="fr-FR" altLang="fr-FR"/>
          </a:p>
        </p:txBody>
      </p:sp>
      <p:sp>
        <p:nvSpPr>
          <p:cNvPr id="6" name="ZoneTexte 5"/>
          <p:cNvSpPr txBox="1">
            <a:spLocks noChangeArrowheads="1"/>
          </p:cNvSpPr>
          <p:nvPr/>
        </p:nvSpPr>
        <p:spPr bwMode="auto">
          <a:xfrm>
            <a:off x="0" y="1052513"/>
            <a:ext cx="41402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hlinkClick r:id="rId3"/>
              </a:rPr>
              <a:t>http://www.ina.fr/video/CAF93019796</a:t>
            </a:r>
            <a:endParaRPr lang="fr-FR" altLang="fr-FR"/>
          </a:p>
          <a:p>
            <a:pPr eaLnBrk="1" hangingPunct="1"/>
            <a:endParaRPr lang="fr-FR" altLang="fr-F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ZoneTexte 2"/>
          <p:cNvSpPr txBox="1">
            <a:spLocks noChangeArrowheads="1"/>
          </p:cNvSpPr>
          <p:nvPr/>
        </p:nvSpPr>
        <p:spPr bwMode="auto">
          <a:xfrm>
            <a:off x="0" y="0"/>
            <a:ext cx="9144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buFont typeface="Wingdings" pitchFamily="2" charset="2"/>
              <a:buChar char="§"/>
            </a:pPr>
            <a:r>
              <a:rPr lang="fr-FR" altLang="fr-FR" b="1" dirty="0"/>
              <a:t>  La culture devient une nouvelle priorité de l’Etat </a:t>
            </a:r>
          </a:p>
          <a:p>
            <a:pPr eaLnBrk="1" hangingPunct="1"/>
            <a:endParaRPr lang="fr-FR" altLang="fr-FR" b="1" dirty="0"/>
          </a:p>
        </p:txBody>
      </p:sp>
      <p:sp>
        <p:nvSpPr>
          <p:cNvPr id="4" name="ZoneTexte 3"/>
          <p:cNvSpPr txBox="1">
            <a:spLocks noChangeArrowheads="1"/>
          </p:cNvSpPr>
          <p:nvPr/>
        </p:nvSpPr>
        <p:spPr bwMode="auto">
          <a:xfrm>
            <a:off x="250825" y="692150"/>
            <a:ext cx="87137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t>- 1959 : ministère des Affaires culturelles, devenu ensuite ministère de la Culture, confié à André Malraux qui occupe cette fonction durant toute la période gaullienne.</a:t>
            </a:r>
          </a:p>
        </p:txBody>
      </p:sp>
      <p:sp>
        <p:nvSpPr>
          <p:cNvPr id="5" name="ZoneTexte 4"/>
          <p:cNvSpPr txBox="1">
            <a:spLocks noChangeArrowheads="1"/>
          </p:cNvSpPr>
          <p:nvPr/>
        </p:nvSpPr>
        <p:spPr bwMode="auto">
          <a:xfrm>
            <a:off x="250825" y="1484313"/>
            <a:ext cx="85693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t>- Création des Maisons de la Culture pour ouvrir la culture au plus grand nombre. </a:t>
            </a:r>
          </a:p>
          <a:p>
            <a:pPr eaLnBrk="1" hangingPunct="1"/>
            <a:endParaRPr lang="fr-FR" altLang="fr-FR"/>
          </a:p>
        </p:txBody>
      </p:sp>
      <p:sp>
        <p:nvSpPr>
          <p:cNvPr id="6" name="ZoneTexte 5"/>
          <p:cNvSpPr txBox="1">
            <a:spLocks noChangeArrowheads="1"/>
          </p:cNvSpPr>
          <p:nvPr/>
        </p:nvSpPr>
        <p:spPr bwMode="auto">
          <a:xfrm>
            <a:off x="323850" y="2852738"/>
            <a:ext cx="85693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a:t>- Paris: Grands projets, particulièrement sous Pompidou : Centre Pompidou; Valéry Giscard  d’Estaing : Musée d’Orsay</a:t>
            </a:r>
          </a:p>
        </p:txBody>
      </p:sp>
      <p:sp>
        <p:nvSpPr>
          <p:cNvPr id="7" name="ZoneTexte 6"/>
          <p:cNvSpPr txBox="1">
            <a:spLocks noChangeArrowheads="1"/>
          </p:cNvSpPr>
          <p:nvPr/>
        </p:nvSpPr>
        <p:spPr bwMode="auto">
          <a:xfrm>
            <a:off x="395288" y="2060575"/>
            <a:ext cx="85693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hlinkClick r:id="rId2"/>
              </a:rPr>
              <a:t>http://www.ina.fr/video/CAF89027089</a:t>
            </a:r>
            <a:endParaRPr lang="fr-FR" altLang="fr-FR"/>
          </a:p>
          <a:p>
            <a:pPr eaLnBrk="1" hangingPunct="1"/>
            <a:endParaRPr lang="fr-FR" altLang="fr-FR"/>
          </a:p>
        </p:txBody>
      </p:sp>
      <p:pic>
        <p:nvPicPr>
          <p:cNvPr id="60419" name="Picture 3" descr="Photo du Centre Pompido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3675063"/>
            <a:ext cx="5184775" cy="318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5" presetClass="entr" presetSubtype="10" fill="hold" nodeType="clickEffect">
                                  <p:stCondLst>
                                    <p:cond delay="0"/>
                                  </p:stCondLst>
                                  <p:childTnLst>
                                    <p:set>
                                      <p:cBhvr>
                                        <p:cTn id="22" dur="1" fill="hold">
                                          <p:stCondLst>
                                            <p:cond delay="0"/>
                                          </p:stCondLst>
                                        </p:cTn>
                                        <p:tgtEl>
                                          <p:spTgt spid="60419"/>
                                        </p:tgtEl>
                                        <p:attrNameLst>
                                          <p:attrName>style.visibility</p:attrName>
                                        </p:attrNameLst>
                                      </p:cBhvr>
                                      <p:to>
                                        <p:strVal val="visible"/>
                                      </p:to>
                                    </p:set>
                                    <p:animEffect transition="in" filter="checkerboard(across)">
                                      <p:cBhvr>
                                        <p:cTn id="23" dur="500"/>
                                        <p:tgtEl>
                                          <p:spTgt spid="604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2"/>
          <p:cNvSpPr txBox="1">
            <a:spLocks noChangeArrowheads="1"/>
          </p:cNvSpPr>
          <p:nvPr/>
        </p:nvSpPr>
        <p:spPr bwMode="auto">
          <a:xfrm>
            <a:off x="0" y="0"/>
            <a:ext cx="9144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buFont typeface="Wingdings" pitchFamily="2" charset="2"/>
              <a:buChar char="§"/>
            </a:pPr>
            <a:r>
              <a:rPr lang="fr-FR" altLang="fr-FR" b="1" dirty="0"/>
              <a:t>  </a:t>
            </a:r>
            <a:r>
              <a:rPr lang="fr-FR" b="1" dirty="0"/>
              <a:t>L’Etat s’implique pour garantir la cohésion sociale </a:t>
            </a:r>
            <a:r>
              <a:rPr lang="fr-FR" dirty="0"/>
              <a:t>:</a:t>
            </a:r>
          </a:p>
          <a:p>
            <a:pPr eaLnBrk="1" hangingPunct="1"/>
            <a:r>
              <a:rPr lang="fr-FR" altLang="fr-FR" b="1" dirty="0"/>
              <a:t> </a:t>
            </a:r>
          </a:p>
          <a:p>
            <a:pPr eaLnBrk="1" hangingPunct="1"/>
            <a:endParaRPr lang="fr-FR" altLang="fr-FR" b="1" dirty="0"/>
          </a:p>
        </p:txBody>
      </p:sp>
      <p:sp>
        <p:nvSpPr>
          <p:cNvPr id="3" name="ZoneTexte 2"/>
          <p:cNvSpPr txBox="1"/>
          <p:nvPr/>
        </p:nvSpPr>
        <p:spPr>
          <a:xfrm>
            <a:off x="323528" y="548680"/>
            <a:ext cx="8136904" cy="923330"/>
          </a:xfrm>
          <a:prstGeom prst="rect">
            <a:avLst/>
          </a:prstGeom>
          <a:noFill/>
        </p:spPr>
        <p:txBody>
          <a:bodyPr wrap="square" rtlCol="0">
            <a:spAutoFit/>
          </a:bodyPr>
          <a:lstStyle/>
          <a:p>
            <a:pPr lvl="0"/>
            <a:r>
              <a:rPr lang="fr-FR" dirty="0" smtClean="0"/>
              <a:t>- </a:t>
            </a:r>
            <a:r>
              <a:rPr lang="fr-FR" dirty="0"/>
              <a:t>1967 : création de </a:t>
            </a:r>
            <a:r>
              <a:rPr lang="fr-FR" dirty="0" smtClean="0"/>
              <a:t>l’ANPE (Agence nationale pour l’emploi </a:t>
            </a:r>
            <a:r>
              <a:rPr lang="fr-FR" dirty="0"/>
              <a:t>pour répondre à la montée du chômage </a:t>
            </a:r>
          </a:p>
          <a:p>
            <a:endParaRPr lang="fr-FR" dirty="0"/>
          </a:p>
        </p:txBody>
      </p:sp>
      <p:pic>
        <p:nvPicPr>
          <p:cNvPr id="51202" name="Picture 2" descr="http://upload.wikimedia.org/wikipedia/fr/3/39/Anpe200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8025" y="1028342"/>
            <a:ext cx="1323975" cy="1524001"/>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p:cNvSpPr txBox="1"/>
          <p:nvPr/>
        </p:nvSpPr>
        <p:spPr>
          <a:xfrm>
            <a:off x="323528" y="1268760"/>
            <a:ext cx="2808312" cy="923330"/>
          </a:xfrm>
          <a:prstGeom prst="rect">
            <a:avLst/>
          </a:prstGeom>
          <a:noFill/>
        </p:spPr>
        <p:txBody>
          <a:bodyPr wrap="square" rtlCol="0">
            <a:spAutoFit/>
          </a:bodyPr>
          <a:lstStyle/>
          <a:p>
            <a:r>
              <a:rPr lang="fr-FR" dirty="0" smtClean="0">
                <a:hlinkClick r:id="rId3"/>
              </a:rPr>
              <a:t>http://www.culturepub.fr/videos/anpe-salarie/</a:t>
            </a:r>
            <a:endParaRPr lang="fr-FR" dirty="0" smtClean="0"/>
          </a:p>
          <a:p>
            <a:endParaRPr lang="fr-FR" dirty="0"/>
          </a:p>
        </p:txBody>
      </p:sp>
      <p:sp>
        <p:nvSpPr>
          <p:cNvPr id="5" name="ZoneTexte 4"/>
          <p:cNvSpPr txBox="1"/>
          <p:nvPr/>
        </p:nvSpPr>
        <p:spPr>
          <a:xfrm>
            <a:off x="323528" y="2540749"/>
            <a:ext cx="8712968" cy="1754326"/>
          </a:xfrm>
          <a:prstGeom prst="rect">
            <a:avLst/>
          </a:prstGeom>
          <a:noFill/>
        </p:spPr>
        <p:txBody>
          <a:bodyPr wrap="square" rtlCol="0">
            <a:spAutoFit/>
          </a:bodyPr>
          <a:lstStyle/>
          <a:p>
            <a:pPr algn="just"/>
            <a:r>
              <a:rPr lang="fr-FR" dirty="0" smtClean="0"/>
              <a:t>- </a:t>
            </a:r>
            <a:r>
              <a:rPr lang="fr-FR" dirty="0"/>
              <a:t>Implication dans le dialogue entre les partenaires sociaux: </a:t>
            </a:r>
            <a:r>
              <a:rPr lang="fr-FR" dirty="0" smtClean="0"/>
              <a:t>1968, accords </a:t>
            </a:r>
            <a:r>
              <a:rPr lang="fr-FR" dirty="0"/>
              <a:t>de </a:t>
            </a:r>
            <a:r>
              <a:rPr lang="fr-FR" dirty="0" smtClean="0"/>
              <a:t>Grenelle, </a:t>
            </a:r>
            <a:r>
              <a:rPr lang="fr-FR" dirty="0"/>
              <a:t>négociations entre syndicats ouvriers et patronat sont négociés et signés </a:t>
            </a:r>
            <a:r>
              <a:rPr lang="fr-FR" dirty="0" smtClean="0"/>
              <a:t>le 27 mai </a:t>
            </a:r>
            <a:r>
              <a:rPr lang="fr-FR" dirty="0"/>
              <a:t>1968 au ministère du Travail, après quatre semaines de crise étudiante, sociale et </a:t>
            </a:r>
            <a:r>
              <a:rPr lang="fr-FR" dirty="0" smtClean="0"/>
              <a:t>politique. Conséquence directe du contexte social tendu, une loi de 1969 octroie aux salariés la quatrième semaine de congés payés. </a:t>
            </a:r>
            <a:endParaRPr lang="fr-FR" dirty="0"/>
          </a:p>
          <a:p>
            <a:pPr lvl="0" algn="just"/>
            <a:endParaRPr lang="fr-FR" dirty="0"/>
          </a:p>
        </p:txBody>
      </p:sp>
      <p:sp>
        <p:nvSpPr>
          <p:cNvPr id="6" name="ZoneTexte 5"/>
          <p:cNvSpPr txBox="1"/>
          <p:nvPr/>
        </p:nvSpPr>
        <p:spPr>
          <a:xfrm>
            <a:off x="323528" y="4077072"/>
            <a:ext cx="8640960" cy="923330"/>
          </a:xfrm>
          <a:prstGeom prst="rect">
            <a:avLst/>
          </a:prstGeom>
          <a:noFill/>
        </p:spPr>
        <p:txBody>
          <a:bodyPr wrap="square" rtlCol="0">
            <a:spAutoFit/>
          </a:bodyPr>
          <a:lstStyle/>
          <a:p>
            <a:r>
              <a:rPr lang="fr-FR" dirty="0" smtClean="0">
                <a:hlinkClick r:id="rId4"/>
              </a:rPr>
              <a:t>http://education.francetv.fr/videos/27-mai-1968-signature-des-accords-de-grenelle-v112209</a:t>
            </a:r>
            <a:endParaRPr lang="fr-FR" dirty="0" smtClean="0"/>
          </a:p>
          <a:p>
            <a:endParaRPr lang="fr-FR" dirty="0"/>
          </a:p>
        </p:txBody>
      </p:sp>
      <p:sp>
        <p:nvSpPr>
          <p:cNvPr id="7" name="ZoneTexte 6"/>
          <p:cNvSpPr txBox="1"/>
          <p:nvPr/>
        </p:nvSpPr>
        <p:spPr>
          <a:xfrm>
            <a:off x="251520" y="4941168"/>
            <a:ext cx="8712968" cy="1477328"/>
          </a:xfrm>
          <a:prstGeom prst="rect">
            <a:avLst/>
          </a:prstGeom>
          <a:noFill/>
        </p:spPr>
        <p:txBody>
          <a:bodyPr wrap="square" rtlCol="0">
            <a:spAutoFit/>
          </a:bodyPr>
          <a:lstStyle/>
          <a:p>
            <a:pPr marL="285750" indent="-285750" algn="just">
              <a:buFontTx/>
              <a:buChar char="-"/>
            </a:pPr>
            <a:r>
              <a:rPr lang="fr-FR" dirty="0" smtClean="0"/>
              <a:t>Après </a:t>
            </a:r>
            <a:r>
              <a:rPr lang="fr-FR" dirty="0"/>
              <a:t>de Gaulle, </a:t>
            </a:r>
            <a:r>
              <a:rPr lang="fr-FR" dirty="0" smtClean="0"/>
              <a:t>sont prises </a:t>
            </a:r>
            <a:r>
              <a:rPr lang="fr-FR" dirty="0"/>
              <a:t>en compte </a:t>
            </a:r>
            <a:r>
              <a:rPr lang="fr-FR" dirty="0" smtClean="0"/>
              <a:t>les </a:t>
            </a:r>
            <a:r>
              <a:rPr lang="fr-FR" dirty="0"/>
              <a:t>aspirations au changement qui se sont manifestées en mai </a:t>
            </a:r>
            <a:r>
              <a:rPr lang="fr-FR" dirty="0" smtClean="0"/>
              <a:t>1968</a:t>
            </a:r>
            <a:r>
              <a:rPr lang="fr-FR" dirty="0"/>
              <a:t> : légalisation de </a:t>
            </a:r>
            <a:r>
              <a:rPr lang="fr-FR" dirty="0" smtClean="0"/>
              <a:t>l’IVG (Interruption  volontaire de grossesse) surnommée Loi Veil (1975)  et la majorité civique et électorale est ramenée à </a:t>
            </a:r>
            <a:r>
              <a:rPr lang="fr-FR" dirty="0"/>
              <a:t>18 ans </a:t>
            </a:r>
            <a:r>
              <a:rPr lang="fr-FR" dirty="0" smtClean="0"/>
              <a:t>sous la présidence de Valéry Giscard d’Estaing.</a:t>
            </a:r>
            <a:endParaRPr lang="fr-FR" dirty="0"/>
          </a:p>
          <a:p>
            <a:endParaRPr lang="fr-FR" dirty="0"/>
          </a:p>
        </p:txBody>
      </p:sp>
      <p:sp>
        <p:nvSpPr>
          <p:cNvPr id="8" name="ZoneTexte 7"/>
          <p:cNvSpPr txBox="1"/>
          <p:nvPr/>
        </p:nvSpPr>
        <p:spPr>
          <a:xfrm>
            <a:off x="611560" y="6237312"/>
            <a:ext cx="7848872" cy="646331"/>
          </a:xfrm>
          <a:prstGeom prst="rect">
            <a:avLst/>
          </a:prstGeom>
          <a:noFill/>
        </p:spPr>
        <p:txBody>
          <a:bodyPr wrap="square" rtlCol="0">
            <a:spAutoFit/>
          </a:bodyPr>
          <a:lstStyle/>
          <a:p>
            <a:r>
              <a:rPr lang="fr-FR" dirty="0" smtClean="0">
                <a:hlinkClick r:id="rId5"/>
              </a:rPr>
              <a:t>http://www.ina.fr/video/I07169806</a:t>
            </a:r>
            <a:endParaRPr lang="fr-FR" dirty="0" smtClean="0"/>
          </a:p>
          <a:p>
            <a:endParaRPr lang="fr-FR" dirty="0"/>
          </a:p>
        </p:txBody>
      </p:sp>
    </p:spTree>
    <p:extLst>
      <p:ext uri="{BB962C8B-B14F-4D97-AF65-F5344CB8AC3E}">
        <p14:creationId xmlns:p14="http://schemas.microsoft.com/office/powerpoint/2010/main" val="29612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20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5496" y="116632"/>
            <a:ext cx="9108504" cy="369332"/>
          </a:xfrm>
          <a:prstGeom prst="rect">
            <a:avLst/>
          </a:prstGeom>
          <a:noFill/>
        </p:spPr>
        <p:txBody>
          <a:bodyPr wrap="square" rtlCol="0">
            <a:spAutoFit/>
          </a:bodyPr>
          <a:lstStyle/>
          <a:p>
            <a:r>
              <a:rPr lang="fr-FR" b="1" dirty="0" smtClean="0"/>
              <a:t>Conclusion - Transition</a:t>
            </a:r>
            <a:endParaRPr lang="fr-FR" b="1" dirty="0"/>
          </a:p>
        </p:txBody>
      </p:sp>
      <p:sp>
        <p:nvSpPr>
          <p:cNvPr id="3" name="ZoneTexte 2"/>
          <p:cNvSpPr txBox="1"/>
          <p:nvPr/>
        </p:nvSpPr>
        <p:spPr>
          <a:xfrm>
            <a:off x="35496" y="548680"/>
            <a:ext cx="9108504" cy="1200329"/>
          </a:xfrm>
          <a:prstGeom prst="rect">
            <a:avLst/>
          </a:prstGeom>
          <a:noFill/>
        </p:spPr>
        <p:txBody>
          <a:bodyPr wrap="square" rtlCol="0">
            <a:spAutoFit/>
          </a:bodyPr>
          <a:lstStyle/>
          <a:p>
            <a:pPr algn="just"/>
            <a:r>
              <a:rPr lang="fr-FR" dirty="0" smtClean="0"/>
              <a:t>Servi </a:t>
            </a:r>
            <a:r>
              <a:rPr lang="fr-FR" dirty="0"/>
              <a:t>par une génération de hauts fonctionnaires qui lui sont attachés, l’Etat est plus que jamais un acteur décisif : entrepreneur, aménageur, protecteur. Des critiques cependant dès la fin des années 60. </a:t>
            </a:r>
          </a:p>
          <a:p>
            <a:pPr algn="just"/>
            <a:endParaRPr lang="fr-FR" dirty="0"/>
          </a:p>
        </p:txBody>
      </p:sp>
    </p:spTree>
    <p:extLst>
      <p:ext uri="{BB962C8B-B14F-4D97-AF65-F5344CB8AC3E}">
        <p14:creationId xmlns:p14="http://schemas.microsoft.com/office/powerpoint/2010/main" val="302095310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0" y="0"/>
            <a:ext cx="8892480" cy="461665"/>
          </a:xfrm>
          <a:prstGeom prst="rect">
            <a:avLst/>
          </a:prstGeom>
          <a:noFill/>
        </p:spPr>
        <p:txBody>
          <a:bodyPr wrap="square" rtlCol="0">
            <a:spAutoFit/>
          </a:bodyPr>
          <a:lstStyle/>
          <a:p>
            <a:r>
              <a:rPr lang="fr-FR" sz="2400" b="1" dirty="0">
                <a:solidFill>
                  <a:srgbClr val="C00000"/>
                </a:solidFill>
              </a:rPr>
              <a:t>III- Une remise en cause de l’Etat depuis les années 70-80 </a:t>
            </a:r>
            <a:endParaRPr lang="fr-FR" sz="2400" dirty="0">
              <a:solidFill>
                <a:srgbClr val="C00000"/>
              </a:solidFill>
            </a:endParaRPr>
          </a:p>
        </p:txBody>
      </p:sp>
      <p:sp>
        <p:nvSpPr>
          <p:cNvPr id="3" name="ZoneTexte 3"/>
          <p:cNvSpPr txBox="1">
            <a:spLocks noChangeArrowheads="1"/>
          </p:cNvSpPr>
          <p:nvPr/>
        </p:nvSpPr>
        <p:spPr bwMode="auto">
          <a:xfrm>
            <a:off x="323850" y="692150"/>
            <a:ext cx="7848600"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dirty="0">
                <a:solidFill>
                  <a:srgbClr val="7030A0"/>
                </a:solidFill>
              </a:rPr>
              <a:t>A/ </a:t>
            </a:r>
            <a:r>
              <a:rPr lang="fr-FR" altLang="fr-FR" sz="2000" b="1" dirty="0" smtClean="0">
                <a:solidFill>
                  <a:srgbClr val="7030A0"/>
                </a:solidFill>
              </a:rPr>
              <a:t>L’Etat en débat</a:t>
            </a:r>
            <a:endParaRPr lang="fr-FR" altLang="fr-FR" sz="2000" dirty="0">
              <a:solidFill>
                <a:srgbClr val="7030A0"/>
              </a:solidFill>
            </a:endParaRPr>
          </a:p>
          <a:p>
            <a:pPr eaLnBrk="1" hangingPunct="1"/>
            <a:endParaRPr lang="fr-FR" altLang="fr-FR" dirty="0"/>
          </a:p>
        </p:txBody>
      </p:sp>
    </p:spTree>
    <p:extLst>
      <p:ext uri="{BB962C8B-B14F-4D97-AF65-F5344CB8AC3E}">
        <p14:creationId xmlns:p14="http://schemas.microsoft.com/office/powerpoint/2010/main" val="3887385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79512" y="116632"/>
            <a:ext cx="8064896" cy="646331"/>
          </a:xfrm>
          <a:prstGeom prst="rect">
            <a:avLst/>
          </a:prstGeom>
          <a:noFill/>
        </p:spPr>
        <p:txBody>
          <a:bodyPr wrap="square" rtlCol="0">
            <a:spAutoFit/>
          </a:bodyPr>
          <a:lstStyle/>
          <a:p>
            <a:pPr marL="285750" indent="-285750">
              <a:buFont typeface="Wingdings" panose="05000000000000000000" pitchFamily="2" charset="2"/>
              <a:buChar char="q"/>
            </a:pPr>
            <a:r>
              <a:rPr lang="fr-FR" b="1" dirty="0"/>
              <a:t>Une réflexion existe déjà sur l’Etat </a:t>
            </a:r>
            <a:r>
              <a:rPr lang="fr-FR" b="1" dirty="0" smtClean="0"/>
              <a:t>à la fin des </a:t>
            </a:r>
            <a:r>
              <a:rPr lang="fr-FR" b="1" dirty="0"/>
              <a:t>années 60 :</a:t>
            </a:r>
          </a:p>
          <a:p>
            <a:pPr marL="285750" indent="-285750">
              <a:buFont typeface="Wingdings" panose="05000000000000000000" pitchFamily="2" charset="2"/>
              <a:buChar char="q"/>
            </a:pPr>
            <a:endParaRPr lang="fr-FR" b="1" dirty="0"/>
          </a:p>
        </p:txBody>
      </p:sp>
      <p:pic>
        <p:nvPicPr>
          <p:cNvPr id="1026" name="Picture 2" descr="H:\Classe de terminale\terminale hist geo  2012\Histoire 2012\thème 4 les echelles de gouvernement\T4 la France\Belin 4 page 3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620688"/>
            <a:ext cx="5200650" cy="4933950"/>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p:cNvSpPr txBox="1"/>
          <p:nvPr/>
        </p:nvSpPr>
        <p:spPr>
          <a:xfrm>
            <a:off x="5508104" y="692696"/>
            <a:ext cx="3528392" cy="1354217"/>
          </a:xfrm>
          <a:prstGeom prst="rect">
            <a:avLst/>
          </a:prstGeom>
          <a:noFill/>
        </p:spPr>
        <p:txBody>
          <a:bodyPr wrap="square" rtlCol="0">
            <a:spAutoFit/>
          </a:bodyPr>
          <a:lstStyle/>
          <a:p>
            <a:pPr marL="285750" indent="-285750" algn="just">
              <a:buFont typeface="Wingdings" panose="05000000000000000000" pitchFamily="2" charset="2"/>
              <a:buChar char="§"/>
            </a:pPr>
            <a:r>
              <a:rPr lang="fr-FR" sz="1600" dirty="0"/>
              <a:t>Chaban-Delmas, 1° ministre de Pompidou, met en garde contre l’omniprésence de l’Etat et sa tradition centralisatrice. </a:t>
            </a:r>
          </a:p>
          <a:p>
            <a:endParaRPr lang="fr-FR" dirty="0"/>
          </a:p>
        </p:txBody>
      </p:sp>
      <p:sp>
        <p:nvSpPr>
          <p:cNvPr id="4" name="ZoneTexte 3"/>
          <p:cNvSpPr txBox="1"/>
          <p:nvPr/>
        </p:nvSpPr>
        <p:spPr>
          <a:xfrm>
            <a:off x="5785291" y="1844824"/>
            <a:ext cx="3240360" cy="3108543"/>
          </a:xfrm>
          <a:prstGeom prst="rect">
            <a:avLst/>
          </a:prstGeom>
          <a:noFill/>
        </p:spPr>
        <p:txBody>
          <a:bodyPr wrap="square" rtlCol="0">
            <a:spAutoFit/>
          </a:bodyPr>
          <a:lstStyle/>
          <a:p>
            <a:pPr marL="285750" lvl="0" indent="-285750" algn="just">
              <a:buFontTx/>
              <a:buChar char="-"/>
            </a:pPr>
            <a:r>
              <a:rPr lang="fr-FR" sz="1400" dirty="0" smtClean="0"/>
              <a:t>Aucune </a:t>
            </a:r>
            <a:r>
              <a:rPr lang="fr-FR" sz="1400" dirty="0"/>
              <a:t>autonomie des collectivités (centralisation), entreprises publiques sans marge de manœuvre, entreprises privées écrasées par l’administration </a:t>
            </a:r>
            <a:endParaRPr lang="fr-FR" sz="1400" dirty="0" smtClean="0"/>
          </a:p>
          <a:p>
            <a:pPr marL="285750" lvl="0" indent="-285750" algn="just">
              <a:buFontTx/>
              <a:buChar char="-"/>
            </a:pPr>
            <a:endParaRPr lang="fr-FR" sz="1400" dirty="0" smtClean="0"/>
          </a:p>
          <a:p>
            <a:pPr marL="285750" lvl="0" indent="-285750" algn="just">
              <a:buFontTx/>
              <a:buChar char="-"/>
            </a:pPr>
            <a:r>
              <a:rPr lang="fr-FR" sz="1400" dirty="0" smtClean="0"/>
              <a:t>Résultat </a:t>
            </a:r>
            <a:r>
              <a:rPr lang="fr-FR" sz="1400" dirty="0"/>
              <a:t>d’une tradition et d’une attente et même d’une exigence de la population </a:t>
            </a:r>
            <a:endParaRPr lang="fr-FR" sz="1400" dirty="0" smtClean="0"/>
          </a:p>
          <a:p>
            <a:pPr marL="285750" lvl="0" indent="-285750">
              <a:buFontTx/>
              <a:buChar char="-"/>
            </a:pPr>
            <a:endParaRPr lang="fr-FR" sz="1400" dirty="0" smtClean="0"/>
          </a:p>
          <a:p>
            <a:pPr marL="285750" lvl="0" indent="-285750" algn="just">
              <a:buFontTx/>
              <a:buChar char="-"/>
            </a:pPr>
            <a:r>
              <a:rPr lang="fr-FR" sz="1400" dirty="0" smtClean="0"/>
              <a:t>Risque</a:t>
            </a:r>
            <a:r>
              <a:rPr lang="fr-FR" sz="1400" dirty="0"/>
              <a:t>: un Etat tentaculaire et </a:t>
            </a:r>
            <a:r>
              <a:rPr lang="fr-FR" sz="1400" dirty="0" smtClean="0"/>
              <a:t>inefficace</a:t>
            </a:r>
          </a:p>
          <a:p>
            <a:pPr lvl="0"/>
            <a:r>
              <a:rPr lang="fr-FR" sz="1400" dirty="0" smtClean="0"/>
              <a:t> </a:t>
            </a:r>
            <a:endParaRPr lang="fr-FR" sz="1400" dirty="0"/>
          </a:p>
          <a:p>
            <a:endParaRPr lang="fr-FR" sz="1400" dirty="0"/>
          </a:p>
        </p:txBody>
      </p:sp>
      <p:sp>
        <p:nvSpPr>
          <p:cNvPr id="5" name="ZoneTexte 4"/>
          <p:cNvSpPr txBox="1"/>
          <p:nvPr/>
        </p:nvSpPr>
        <p:spPr>
          <a:xfrm>
            <a:off x="195284" y="5655012"/>
            <a:ext cx="5112568" cy="338554"/>
          </a:xfrm>
          <a:prstGeom prst="rect">
            <a:avLst/>
          </a:prstGeom>
          <a:noFill/>
        </p:spPr>
        <p:txBody>
          <a:bodyPr wrap="square" rtlCol="0">
            <a:spAutoFit/>
          </a:bodyPr>
          <a:lstStyle/>
          <a:p>
            <a:r>
              <a:rPr lang="fr-FR" sz="1600" dirty="0" smtClean="0">
                <a:solidFill>
                  <a:srgbClr val="FF0000"/>
                </a:solidFill>
              </a:rPr>
              <a:t>Doc. 4 Belin page 325</a:t>
            </a:r>
            <a:endParaRPr lang="fr-FR" sz="1600" dirty="0">
              <a:solidFill>
                <a:srgbClr val="FF0000"/>
              </a:solidFill>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4725" y="5785697"/>
            <a:ext cx="5979276" cy="415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ZoneTexte 5"/>
          <p:cNvSpPr txBox="1"/>
          <p:nvPr/>
        </p:nvSpPr>
        <p:spPr>
          <a:xfrm>
            <a:off x="3164725" y="6237312"/>
            <a:ext cx="2143127" cy="338554"/>
          </a:xfrm>
          <a:prstGeom prst="rect">
            <a:avLst/>
          </a:prstGeom>
          <a:noFill/>
        </p:spPr>
        <p:txBody>
          <a:bodyPr wrap="square" rtlCol="0">
            <a:spAutoFit/>
          </a:bodyPr>
          <a:lstStyle/>
          <a:p>
            <a:r>
              <a:rPr lang="fr-FR" sz="1600" dirty="0" smtClean="0">
                <a:solidFill>
                  <a:srgbClr val="FF0000"/>
                </a:solidFill>
              </a:rPr>
              <a:t>Page 312</a:t>
            </a:r>
            <a:endParaRPr lang="fr-FR" sz="1600" dirty="0">
              <a:solidFill>
                <a:srgbClr val="FF0000"/>
              </a:solidFill>
            </a:endParaRPr>
          </a:p>
        </p:txBody>
      </p:sp>
    </p:spTree>
    <p:extLst>
      <p:ext uri="{BB962C8B-B14F-4D97-AF65-F5344CB8AC3E}">
        <p14:creationId xmlns:p14="http://schemas.microsoft.com/office/powerpoint/2010/main" val="3460033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barn(inVertical)">
                                      <p:cBhvr>
                                        <p:cTn id="10" dur="500"/>
                                        <p:tgtEl>
                                          <p:spTgt spid="1026"/>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79512" y="116632"/>
            <a:ext cx="8064896" cy="646331"/>
          </a:xfrm>
          <a:prstGeom prst="rect">
            <a:avLst/>
          </a:prstGeom>
          <a:noFill/>
        </p:spPr>
        <p:txBody>
          <a:bodyPr wrap="square" rtlCol="0">
            <a:spAutoFit/>
          </a:bodyPr>
          <a:lstStyle/>
          <a:p>
            <a:pPr marL="285750" indent="-285750">
              <a:buFont typeface="Wingdings" panose="05000000000000000000" pitchFamily="2" charset="2"/>
              <a:buChar char="q"/>
            </a:pPr>
            <a:r>
              <a:rPr lang="fr-FR" b="1" dirty="0"/>
              <a:t>Une réflexion existe déjà sur l’Etat </a:t>
            </a:r>
            <a:r>
              <a:rPr lang="fr-FR" b="1" dirty="0" smtClean="0"/>
              <a:t>à la fin des </a:t>
            </a:r>
            <a:r>
              <a:rPr lang="fr-FR" b="1" dirty="0"/>
              <a:t>années 60 :</a:t>
            </a:r>
          </a:p>
          <a:p>
            <a:pPr marL="285750" indent="-285750">
              <a:buFont typeface="Wingdings" panose="05000000000000000000" pitchFamily="2" charset="2"/>
              <a:buChar char="q"/>
            </a:pPr>
            <a:endParaRPr lang="fr-FR" b="1" dirty="0"/>
          </a:p>
        </p:txBody>
      </p:sp>
      <p:sp>
        <p:nvSpPr>
          <p:cNvPr id="3" name="ZoneTexte 2"/>
          <p:cNvSpPr txBox="1"/>
          <p:nvPr/>
        </p:nvSpPr>
        <p:spPr>
          <a:xfrm>
            <a:off x="539552" y="692696"/>
            <a:ext cx="8496944" cy="615553"/>
          </a:xfrm>
          <a:prstGeom prst="rect">
            <a:avLst/>
          </a:prstGeom>
          <a:noFill/>
        </p:spPr>
        <p:txBody>
          <a:bodyPr wrap="square" rtlCol="0">
            <a:spAutoFit/>
          </a:bodyPr>
          <a:lstStyle/>
          <a:p>
            <a:pPr marL="285750" indent="-285750" algn="just">
              <a:buFont typeface="Wingdings" panose="05000000000000000000" pitchFamily="2" charset="2"/>
              <a:buChar char="§"/>
            </a:pPr>
            <a:r>
              <a:rPr lang="fr-FR" sz="1600" dirty="0" smtClean="0"/>
              <a:t>Les conséquences portent leurs fruits à partir de 1970</a:t>
            </a:r>
          </a:p>
          <a:p>
            <a:endParaRPr lang="fr-FR" dirty="0"/>
          </a:p>
        </p:txBody>
      </p:sp>
      <p:sp>
        <p:nvSpPr>
          <p:cNvPr id="4" name="ZoneTexte 3"/>
          <p:cNvSpPr txBox="1"/>
          <p:nvPr/>
        </p:nvSpPr>
        <p:spPr>
          <a:xfrm>
            <a:off x="899592" y="1124744"/>
            <a:ext cx="7344816" cy="1661993"/>
          </a:xfrm>
          <a:prstGeom prst="rect">
            <a:avLst/>
          </a:prstGeom>
          <a:noFill/>
        </p:spPr>
        <p:txBody>
          <a:bodyPr wrap="square" rtlCol="0">
            <a:spAutoFit/>
          </a:bodyPr>
          <a:lstStyle/>
          <a:p>
            <a:pPr marL="285750" lvl="0" indent="-285750" algn="just">
              <a:buFontTx/>
              <a:buChar char="-"/>
            </a:pPr>
            <a:r>
              <a:rPr lang="fr-FR" sz="1400" dirty="0" err="1" smtClean="0"/>
              <a:t>Gdes</a:t>
            </a:r>
            <a:r>
              <a:rPr lang="fr-FR" sz="1400" dirty="0" smtClean="0"/>
              <a:t> entreprises publiques (EDF, GDF, SNCF) encouragées à plus d’autonomie qui doit leur permettre d’améliorer leur </a:t>
            </a:r>
            <a:r>
              <a:rPr lang="fr-FR" sz="1400" b="1" dirty="0" smtClean="0"/>
              <a:t>compétitivité </a:t>
            </a:r>
            <a:r>
              <a:rPr lang="fr-FR" sz="1400" dirty="0" smtClean="0"/>
              <a:t> et leur </a:t>
            </a:r>
            <a:r>
              <a:rPr lang="fr-FR" sz="1400" b="1" dirty="0" smtClean="0"/>
              <a:t>rentabilité</a:t>
            </a:r>
            <a:r>
              <a:rPr lang="fr-FR" sz="1400" dirty="0" smtClean="0"/>
              <a:t> … La SNCF commence à fermer les lignes déficitaires</a:t>
            </a:r>
          </a:p>
          <a:p>
            <a:pPr lvl="0" algn="just"/>
            <a:endParaRPr lang="fr-FR" sz="1400" dirty="0" smtClean="0"/>
          </a:p>
          <a:p>
            <a:pPr lvl="0" algn="just"/>
            <a:endParaRPr lang="fr-FR" sz="1400" dirty="0" smtClean="0"/>
          </a:p>
          <a:p>
            <a:pPr marL="285750" lvl="0" indent="-285750" algn="just">
              <a:buFontTx/>
              <a:buChar char="-"/>
            </a:pPr>
            <a:endParaRPr lang="fr-FR" sz="1400" dirty="0"/>
          </a:p>
          <a:p>
            <a:pPr marL="285750" lvl="0" indent="-285750" algn="just">
              <a:buFontTx/>
              <a:buChar char="-"/>
            </a:pPr>
            <a:endParaRPr lang="fr-FR" dirty="0"/>
          </a:p>
        </p:txBody>
      </p:sp>
      <p:sp>
        <p:nvSpPr>
          <p:cNvPr id="6" name="ZoneTexte 5"/>
          <p:cNvSpPr txBox="1"/>
          <p:nvPr/>
        </p:nvSpPr>
        <p:spPr>
          <a:xfrm>
            <a:off x="1051992" y="1955740"/>
            <a:ext cx="7344816" cy="1015663"/>
          </a:xfrm>
          <a:prstGeom prst="rect">
            <a:avLst/>
          </a:prstGeom>
          <a:noFill/>
        </p:spPr>
        <p:txBody>
          <a:bodyPr wrap="square" rtlCol="0">
            <a:spAutoFit/>
          </a:bodyPr>
          <a:lstStyle/>
          <a:p>
            <a:pPr marL="285750" lvl="0" indent="-285750" algn="just">
              <a:buFontTx/>
              <a:buChar char="-"/>
            </a:pPr>
            <a:r>
              <a:rPr lang="fr-FR" sz="1400" dirty="0" smtClean="0"/>
              <a:t>En matière sociale, Etat encourage la </a:t>
            </a:r>
            <a:r>
              <a:rPr lang="fr-FR" sz="1400" b="1" dirty="0" smtClean="0"/>
              <a:t>signature de contrats entre le patronat et les syndicats</a:t>
            </a:r>
            <a:r>
              <a:rPr lang="fr-FR" sz="1400" dirty="0" smtClean="0"/>
              <a:t> (accords sur les licenciements collectifs en 1974). </a:t>
            </a:r>
          </a:p>
          <a:p>
            <a:pPr marL="285750" lvl="0" indent="-285750" algn="just">
              <a:buFontTx/>
              <a:buChar char="-"/>
            </a:pPr>
            <a:endParaRPr lang="fr-FR" sz="1400" dirty="0"/>
          </a:p>
          <a:p>
            <a:pPr marL="285750" lvl="0" indent="-285750" algn="just">
              <a:buFontTx/>
              <a:buChar char="-"/>
            </a:pPr>
            <a:endParaRPr lang="fr-FR" dirty="0"/>
          </a:p>
        </p:txBody>
      </p:sp>
      <p:sp>
        <p:nvSpPr>
          <p:cNvPr id="7" name="ZoneTexte 6"/>
          <p:cNvSpPr txBox="1"/>
          <p:nvPr/>
        </p:nvSpPr>
        <p:spPr>
          <a:xfrm>
            <a:off x="1051991" y="2531363"/>
            <a:ext cx="7197343" cy="800219"/>
          </a:xfrm>
          <a:prstGeom prst="rect">
            <a:avLst/>
          </a:prstGeom>
          <a:noFill/>
        </p:spPr>
        <p:txBody>
          <a:bodyPr wrap="square" rtlCol="0">
            <a:spAutoFit/>
          </a:bodyPr>
          <a:lstStyle/>
          <a:p>
            <a:pPr marL="285750" lvl="0" indent="-285750" algn="just">
              <a:buFontTx/>
              <a:buChar char="-"/>
            </a:pPr>
            <a:r>
              <a:rPr lang="fr-FR" sz="1400" dirty="0" smtClean="0"/>
              <a:t>1</a:t>
            </a:r>
            <a:r>
              <a:rPr lang="fr-FR" sz="1400" baseline="30000" dirty="0" smtClean="0"/>
              <a:t>ère</a:t>
            </a:r>
            <a:r>
              <a:rPr lang="fr-FR" sz="1400" dirty="0" smtClean="0"/>
              <a:t> étape de </a:t>
            </a:r>
            <a:r>
              <a:rPr lang="fr-FR" sz="1400" b="1" dirty="0" smtClean="0"/>
              <a:t>décentralisation </a:t>
            </a:r>
            <a:r>
              <a:rPr lang="fr-FR" sz="1400" dirty="0" smtClean="0"/>
              <a:t>s’engage aussi. En </a:t>
            </a:r>
            <a:r>
              <a:rPr lang="fr-FR" sz="1400" b="1" dirty="0" smtClean="0"/>
              <a:t>1972</a:t>
            </a:r>
            <a:r>
              <a:rPr lang="fr-FR" sz="1400" dirty="0" smtClean="0"/>
              <a:t>, loi met en place </a:t>
            </a:r>
            <a:r>
              <a:rPr lang="fr-FR" sz="1400" dirty="0" err="1" smtClean="0"/>
              <a:t>ds</a:t>
            </a:r>
            <a:r>
              <a:rPr lang="fr-FR" sz="1400" dirty="0" smtClean="0"/>
              <a:t> régions un </a:t>
            </a:r>
            <a:r>
              <a:rPr lang="fr-FR" sz="1400" b="1" dirty="0" smtClean="0"/>
              <a:t>conseil régional non élu</a:t>
            </a:r>
            <a:r>
              <a:rPr lang="fr-FR" sz="1400" dirty="0" smtClean="0"/>
              <a:t> (formé des élus des départements), sous l’autorité du préfet de région. </a:t>
            </a:r>
            <a:endParaRPr lang="fr-FR" sz="1400" dirty="0"/>
          </a:p>
          <a:p>
            <a:pPr marL="285750" lvl="0" indent="-285750" algn="just">
              <a:buFontTx/>
              <a:buChar char="-"/>
            </a:pPr>
            <a:endParaRPr lang="fr-FR"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8875" y="3501008"/>
            <a:ext cx="5586828" cy="64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ZoneTexte 8"/>
          <p:cNvSpPr txBox="1"/>
          <p:nvPr/>
        </p:nvSpPr>
        <p:spPr>
          <a:xfrm>
            <a:off x="1204392" y="4149080"/>
            <a:ext cx="2143127" cy="338554"/>
          </a:xfrm>
          <a:prstGeom prst="rect">
            <a:avLst/>
          </a:prstGeom>
          <a:noFill/>
        </p:spPr>
        <p:txBody>
          <a:bodyPr wrap="square" rtlCol="0">
            <a:spAutoFit/>
          </a:bodyPr>
          <a:lstStyle/>
          <a:p>
            <a:r>
              <a:rPr lang="fr-FR" sz="1600" dirty="0" smtClean="0">
                <a:solidFill>
                  <a:srgbClr val="FF0000"/>
                </a:solidFill>
              </a:rPr>
              <a:t>Page 312</a:t>
            </a:r>
            <a:endParaRPr lang="fr-FR" sz="1600" dirty="0">
              <a:solidFill>
                <a:srgbClr val="FF0000"/>
              </a:solidFill>
            </a:endParaRPr>
          </a:p>
        </p:txBody>
      </p:sp>
    </p:spTree>
    <p:extLst>
      <p:ext uri="{BB962C8B-B14F-4D97-AF65-F5344CB8AC3E}">
        <p14:creationId xmlns:p14="http://schemas.microsoft.com/office/powerpoint/2010/main" val="3401731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79512" y="116632"/>
            <a:ext cx="8064896" cy="369332"/>
          </a:xfrm>
          <a:prstGeom prst="rect">
            <a:avLst/>
          </a:prstGeom>
          <a:noFill/>
        </p:spPr>
        <p:txBody>
          <a:bodyPr wrap="square" rtlCol="0">
            <a:spAutoFit/>
          </a:bodyPr>
          <a:lstStyle/>
          <a:p>
            <a:pPr marL="285750" indent="-285750">
              <a:buFont typeface="Wingdings" panose="05000000000000000000" pitchFamily="2" charset="2"/>
              <a:buChar char="q"/>
            </a:pPr>
            <a:r>
              <a:rPr lang="fr-FR" b="1" dirty="0" smtClean="0"/>
              <a:t>Les effets de la crise des années 1970</a:t>
            </a:r>
            <a:endParaRPr lang="fr-FR" b="1" dirty="0"/>
          </a:p>
        </p:txBody>
      </p:sp>
      <p:sp>
        <p:nvSpPr>
          <p:cNvPr id="2" name="ZoneTexte 1"/>
          <p:cNvSpPr txBox="1"/>
          <p:nvPr/>
        </p:nvSpPr>
        <p:spPr>
          <a:xfrm>
            <a:off x="277156" y="485964"/>
            <a:ext cx="8712968" cy="830997"/>
          </a:xfrm>
          <a:prstGeom prst="rect">
            <a:avLst/>
          </a:prstGeom>
          <a:noFill/>
        </p:spPr>
        <p:txBody>
          <a:bodyPr wrap="square" rtlCol="0">
            <a:spAutoFit/>
          </a:bodyPr>
          <a:lstStyle/>
          <a:p>
            <a:pPr algn="just"/>
            <a:r>
              <a:rPr lang="fr-FR" sz="1600" dirty="0"/>
              <a:t>A partir des années 70, l’Etat se trouve au cœur de remises en question dans le contexte de crise économique qui touche les pays industrialisés. Le </a:t>
            </a:r>
            <a:r>
              <a:rPr lang="fr-FR" sz="1600" b="1" dirty="0"/>
              <a:t>néolibéralisme</a:t>
            </a:r>
            <a:r>
              <a:rPr lang="fr-FR" sz="1600" dirty="0"/>
              <a:t>  critique l’intervention de l’Etat, jugée trop coûteuse. </a:t>
            </a:r>
          </a:p>
        </p:txBody>
      </p:sp>
      <p:sp>
        <p:nvSpPr>
          <p:cNvPr id="5" name="ZoneTexte 4"/>
          <p:cNvSpPr txBox="1"/>
          <p:nvPr/>
        </p:nvSpPr>
        <p:spPr>
          <a:xfrm>
            <a:off x="5292080" y="1295377"/>
            <a:ext cx="3864751" cy="2133623"/>
          </a:xfrm>
          <a:prstGeom prst="rect">
            <a:avLst/>
          </a:prstGeom>
          <a:noFill/>
        </p:spPr>
        <p:txBody>
          <a:bodyPr wrap="square" rtlCol="0">
            <a:spAutoFit/>
          </a:bodyPr>
          <a:lstStyle/>
          <a:p>
            <a:pPr marL="285750" indent="-285750" algn="just">
              <a:buFont typeface="Wingdings" panose="05000000000000000000" pitchFamily="2" charset="2"/>
              <a:buChar char="§"/>
            </a:pPr>
            <a:r>
              <a:rPr lang="fr-FR" sz="1600" dirty="0" smtClean="0"/>
              <a:t>L’élection de VGE (1974) inaugure une </a:t>
            </a:r>
            <a:r>
              <a:rPr lang="fr-FR" sz="1600" b="1" dirty="0" smtClean="0"/>
              <a:t>politique plus libérale</a:t>
            </a:r>
            <a:r>
              <a:rPr lang="fr-FR" sz="1600" dirty="0" smtClean="0"/>
              <a:t>. De 1976-81</a:t>
            </a:r>
            <a:r>
              <a:rPr lang="fr-FR" sz="1600" dirty="0"/>
              <a:t> : Avec VGE et son 1° ministre Raymond Barre : politique de rigueur (« austérité ») : réduction des dépenses de l’Etat. Fin du contrôle des prix (pain par </a:t>
            </a:r>
            <a:r>
              <a:rPr lang="fr-FR" sz="1600" dirty="0" smtClean="0"/>
              <a:t>ex) pour stimuler la concurrence entre les entreprises</a:t>
            </a:r>
            <a:endParaRPr lang="fr-FR" dirty="0"/>
          </a:p>
        </p:txBody>
      </p:sp>
      <p:pic>
        <p:nvPicPr>
          <p:cNvPr id="3075" name="Picture 3" descr="H:\Classe de terminale\terminale hist geo  2012\Histoire 2012\thème 4 les echelles de gouvernement\T4 la France\page 33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42" y="1280826"/>
            <a:ext cx="4819650" cy="4972050"/>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p:cNvSpPr txBox="1"/>
          <p:nvPr/>
        </p:nvSpPr>
        <p:spPr>
          <a:xfrm>
            <a:off x="25642" y="6309320"/>
            <a:ext cx="1882062" cy="338554"/>
          </a:xfrm>
          <a:prstGeom prst="rect">
            <a:avLst/>
          </a:prstGeom>
          <a:noFill/>
        </p:spPr>
        <p:txBody>
          <a:bodyPr wrap="square" rtlCol="0">
            <a:spAutoFit/>
          </a:bodyPr>
          <a:lstStyle/>
          <a:p>
            <a:r>
              <a:rPr lang="fr-FR" sz="1600" dirty="0" smtClean="0">
                <a:solidFill>
                  <a:srgbClr val="FF0000"/>
                </a:solidFill>
              </a:rPr>
              <a:t>Page 330</a:t>
            </a:r>
            <a:endParaRPr lang="fr-FR" sz="1600" dirty="0">
              <a:solidFill>
                <a:srgbClr val="FF0000"/>
              </a:solidFill>
            </a:endParaRPr>
          </a:p>
        </p:txBody>
      </p:sp>
      <p:sp>
        <p:nvSpPr>
          <p:cNvPr id="9" name="ZoneTexte 8"/>
          <p:cNvSpPr txBox="1"/>
          <p:nvPr/>
        </p:nvSpPr>
        <p:spPr>
          <a:xfrm>
            <a:off x="5292080" y="3432699"/>
            <a:ext cx="3864751" cy="1323439"/>
          </a:xfrm>
          <a:prstGeom prst="rect">
            <a:avLst/>
          </a:prstGeom>
          <a:noFill/>
        </p:spPr>
        <p:txBody>
          <a:bodyPr wrap="square" rtlCol="0">
            <a:spAutoFit/>
          </a:bodyPr>
          <a:lstStyle/>
          <a:p>
            <a:pPr marL="285750" indent="-285750" algn="just">
              <a:buFont typeface="Wingdings" panose="05000000000000000000" pitchFamily="2" charset="2"/>
              <a:buChar char="§"/>
            </a:pPr>
            <a:r>
              <a:rPr lang="fr-FR" sz="1600" dirty="0" smtClean="0"/>
              <a:t>En matière industrielle, la crise des années 1970 oblige l’Etat à faire des choix. Il va privilégier certains secteurs (le nucléaire pour les limiter des importations de pétrole, les </a:t>
            </a:r>
            <a:r>
              <a:rPr lang="fr-FR" sz="1600" dirty="0" err="1" smtClean="0"/>
              <a:t>télecom</a:t>
            </a:r>
            <a:r>
              <a:rPr lang="fr-FR" sz="1600" dirty="0" smtClean="0"/>
              <a:t>…)</a:t>
            </a:r>
            <a:endParaRPr lang="fr-FR" dirty="0"/>
          </a:p>
        </p:txBody>
      </p:sp>
      <p:sp>
        <p:nvSpPr>
          <p:cNvPr id="6" name="ZoneTexte 5"/>
          <p:cNvSpPr txBox="1"/>
          <p:nvPr/>
        </p:nvSpPr>
        <p:spPr>
          <a:xfrm>
            <a:off x="5126851" y="5474841"/>
            <a:ext cx="4029980" cy="923330"/>
          </a:xfrm>
          <a:prstGeom prst="rect">
            <a:avLst/>
          </a:prstGeom>
          <a:noFill/>
        </p:spPr>
        <p:txBody>
          <a:bodyPr wrap="square" rtlCol="0">
            <a:spAutoFit/>
          </a:bodyPr>
          <a:lstStyle/>
          <a:p>
            <a:r>
              <a:rPr lang="fr-FR" dirty="0">
                <a:hlinkClick r:id="rId3"/>
              </a:rPr>
              <a:t>https://</a:t>
            </a:r>
            <a:r>
              <a:rPr lang="fr-FR" dirty="0" smtClean="0">
                <a:hlinkClick r:id="rId3"/>
              </a:rPr>
              <a:t>www.youtube.com/watch?v=OBKzr0_4dAk</a:t>
            </a:r>
            <a:endParaRPr lang="fr-FR" dirty="0" smtClean="0"/>
          </a:p>
          <a:p>
            <a:endParaRPr lang="fr-FR" dirty="0"/>
          </a:p>
        </p:txBody>
      </p:sp>
      <p:sp>
        <p:nvSpPr>
          <p:cNvPr id="7" name="Rectangle 6"/>
          <p:cNvSpPr/>
          <p:nvPr/>
        </p:nvSpPr>
        <p:spPr>
          <a:xfrm>
            <a:off x="5126851" y="4770805"/>
            <a:ext cx="4017149" cy="923330"/>
          </a:xfrm>
          <a:prstGeom prst="rect">
            <a:avLst/>
          </a:prstGeom>
        </p:spPr>
        <p:txBody>
          <a:bodyPr wrap="square">
            <a:spAutoFit/>
          </a:bodyPr>
          <a:lstStyle/>
          <a:p>
            <a:r>
              <a:rPr lang="fr-FR" dirty="0">
                <a:hlinkClick r:id="rId4"/>
              </a:rPr>
              <a:t>https://</a:t>
            </a:r>
            <a:r>
              <a:rPr lang="fr-FR" dirty="0" smtClean="0">
                <a:hlinkClick r:id="rId4"/>
              </a:rPr>
              <a:t>www.youtube.com/watch?v=aHoJ130hQ3E</a:t>
            </a:r>
            <a:endParaRPr lang="fr-FR" dirty="0" smtClean="0"/>
          </a:p>
          <a:p>
            <a:endParaRPr lang="fr-FR" dirty="0"/>
          </a:p>
        </p:txBody>
      </p:sp>
      <p:sp>
        <p:nvSpPr>
          <p:cNvPr id="10" name="ZoneTexte 9"/>
          <p:cNvSpPr txBox="1"/>
          <p:nvPr/>
        </p:nvSpPr>
        <p:spPr>
          <a:xfrm>
            <a:off x="5652120" y="4756138"/>
            <a:ext cx="3456384" cy="2062103"/>
          </a:xfrm>
          <a:prstGeom prst="rect">
            <a:avLst/>
          </a:prstGeom>
          <a:solidFill>
            <a:schemeClr val="bg1"/>
          </a:solidFill>
        </p:spPr>
        <p:txBody>
          <a:bodyPr wrap="square" rtlCol="0">
            <a:spAutoFit/>
          </a:bodyPr>
          <a:lstStyle/>
          <a:p>
            <a:pPr algn="just"/>
            <a:r>
              <a:rPr lang="fr-FR" sz="1600" dirty="0" smtClean="0"/>
              <a:t>- … même s’il évoque dans sa lettre le VIIIe plan, il est de moins en moins contraignant, car il ne comporte plus d’objectifs chiffrés. L’Etat au contraire organise le repli de pans entiers de l’économie jugés peu rentables à l’heure de la </a:t>
            </a:r>
            <a:r>
              <a:rPr lang="fr-FR" sz="1600" dirty="0" err="1" smtClean="0"/>
              <a:t>mond</a:t>
            </a:r>
            <a:r>
              <a:rPr lang="fr-FR" sz="1600" dirty="0" smtClean="0"/>
              <a:t>° (textile, sidérurgie, mines…)</a:t>
            </a:r>
            <a:endParaRPr lang="fr-FR" sz="1600" dirty="0"/>
          </a:p>
        </p:txBody>
      </p:sp>
    </p:spTree>
    <p:extLst>
      <p:ext uri="{BB962C8B-B14F-4D97-AF65-F5344CB8AC3E}">
        <p14:creationId xmlns:p14="http://schemas.microsoft.com/office/powerpoint/2010/main" val="2068793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par>
                                <p:cTn id="16" presetID="16" presetClass="entr" presetSubtype="21" fill="hold" nodeType="withEffect">
                                  <p:stCondLst>
                                    <p:cond delay="0"/>
                                  </p:stCondLst>
                                  <p:childTnLst>
                                    <p:set>
                                      <p:cBhvr>
                                        <p:cTn id="17" dur="1" fill="hold">
                                          <p:stCondLst>
                                            <p:cond delay="0"/>
                                          </p:stCondLst>
                                        </p:cTn>
                                        <p:tgtEl>
                                          <p:spTgt spid="3075"/>
                                        </p:tgtEl>
                                        <p:attrNameLst>
                                          <p:attrName>style.visibility</p:attrName>
                                        </p:attrNameLst>
                                      </p:cBhvr>
                                      <p:to>
                                        <p:strVal val="visible"/>
                                      </p:to>
                                    </p:set>
                                    <p:animEffect transition="in" filter="barn(inVertical)">
                                      <p:cBhvr>
                                        <p:cTn id="18" dur="500"/>
                                        <p:tgtEl>
                                          <p:spTgt spid="3075"/>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grpId="1" nodeType="clickEffect">
                                  <p:stCondLst>
                                    <p:cond delay="0"/>
                                  </p:stCondLst>
                                  <p:childTnLst>
                                    <p:animEffect transition="out" filter="fade">
                                      <p:cBhvr>
                                        <p:cTn id="32" dur="500"/>
                                        <p:tgtEl>
                                          <p:spTgt spid="7"/>
                                        </p:tgtEl>
                                      </p:cBhvr>
                                    </p:animEffect>
                                    <p:set>
                                      <p:cBhvr>
                                        <p:cTn id="33" dur="1" fill="hold">
                                          <p:stCondLst>
                                            <p:cond delay="499"/>
                                          </p:stCondLst>
                                        </p:cTn>
                                        <p:tgtEl>
                                          <p:spTgt spid="7"/>
                                        </p:tgtEl>
                                        <p:attrNameLst>
                                          <p:attrName>style.visibility</p:attrName>
                                        </p:attrNameLst>
                                      </p:cBhvr>
                                      <p:to>
                                        <p:strVal val="hidden"/>
                                      </p:to>
                                    </p:set>
                                  </p:childTnLst>
                                </p:cTn>
                              </p:par>
                              <p:par>
                                <p:cTn id="34" presetID="10" presetClass="exit" presetSubtype="0" fill="hold" grpId="1" nodeType="withEffect">
                                  <p:stCondLst>
                                    <p:cond delay="0"/>
                                  </p:stCondLst>
                                  <p:childTnLst>
                                    <p:animEffect transition="out" filter="fade">
                                      <p:cBhvr>
                                        <p:cTn id="35" dur="500"/>
                                        <p:tgtEl>
                                          <p:spTgt spid="6"/>
                                        </p:tgtEl>
                                      </p:cBhvr>
                                    </p:animEffect>
                                    <p:set>
                                      <p:cBhvr>
                                        <p:cTn id="36" dur="1" fill="hold">
                                          <p:stCondLst>
                                            <p:cond delay="499"/>
                                          </p:stCondLst>
                                        </p:cTn>
                                        <p:tgtEl>
                                          <p:spTgt spid="6"/>
                                        </p:tgtEl>
                                        <p:attrNameLst>
                                          <p:attrName>style.visibility</p:attrName>
                                        </p:attrNameLst>
                                      </p:cBhvr>
                                      <p:to>
                                        <p:strVal val="hidden"/>
                                      </p:to>
                                    </p:set>
                                  </p:childTnLst>
                                </p:cTn>
                              </p:par>
                            </p:childTnLst>
                          </p:cTn>
                        </p:par>
                        <p:par>
                          <p:cTn id="37" fill="hold">
                            <p:stCondLst>
                              <p:cond delay="500"/>
                            </p:stCondLst>
                            <p:childTnLst>
                              <p:par>
                                <p:cTn id="38" presetID="1" presetClass="entr" presetSubtype="0"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P spid="6" grpId="1"/>
      <p:bldP spid="7" grpId="0"/>
      <p:bldP spid="7" grpId="1"/>
      <p:bldP spid="10"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79512" y="116632"/>
            <a:ext cx="8064896" cy="646331"/>
          </a:xfrm>
          <a:prstGeom prst="rect">
            <a:avLst/>
          </a:prstGeom>
          <a:noFill/>
        </p:spPr>
        <p:txBody>
          <a:bodyPr wrap="square" rtlCol="0">
            <a:spAutoFit/>
          </a:bodyPr>
          <a:lstStyle/>
          <a:p>
            <a:pPr marL="285750" indent="-285750">
              <a:buFont typeface="Wingdings" panose="05000000000000000000" pitchFamily="2" charset="2"/>
              <a:buChar char="q"/>
            </a:pPr>
            <a:r>
              <a:rPr lang="fr-FR" b="1" dirty="0" smtClean="0"/>
              <a:t>Avec l’élection de F. Mitterrand en 1981, on assiste à un retour en force du rôle de  l’Etat</a:t>
            </a:r>
            <a:endParaRPr lang="fr-FR" b="1" dirty="0"/>
          </a:p>
        </p:txBody>
      </p:sp>
      <p:pic>
        <p:nvPicPr>
          <p:cNvPr id="4098" name="Picture 2" descr="H:\Classe de terminale\terminale hist geo  2012\Histoire 2012\thème 4 les echelles de gouvernement\T4 la France\doc3 page 3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836712"/>
            <a:ext cx="4800600" cy="3486150"/>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p:cNvSpPr txBox="1"/>
          <p:nvPr/>
        </p:nvSpPr>
        <p:spPr>
          <a:xfrm>
            <a:off x="251520" y="4322862"/>
            <a:ext cx="4800600" cy="338554"/>
          </a:xfrm>
          <a:prstGeom prst="rect">
            <a:avLst/>
          </a:prstGeom>
          <a:noFill/>
        </p:spPr>
        <p:txBody>
          <a:bodyPr wrap="square" rtlCol="0">
            <a:spAutoFit/>
          </a:bodyPr>
          <a:lstStyle/>
          <a:p>
            <a:r>
              <a:rPr lang="fr-FR" sz="1600" dirty="0" smtClean="0">
                <a:solidFill>
                  <a:srgbClr val="FF0000"/>
                </a:solidFill>
              </a:rPr>
              <a:t>Doc.3 page 310</a:t>
            </a:r>
            <a:endParaRPr lang="fr-FR" sz="1600" dirty="0">
              <a:solidFill>
                <a:srgbClr val="FF0000"/>
              </a:solidFill>
            </a:endParaRPr>
          </a:p>
        </p:txBody>
      </p:sp>
      <p:sp>
        <p:nvSpPr>
          <p:cNvPr id="5" name="ZoneTexte 4"/>
          <p:cNvSpPr txBox="1"/>
          <p:nvPr/>
        </p:nvSpPr>
        <p:spPr>
          <a:xfrm>
            <a:off x="5148064" y="836712"/>
            <a:ext cx="3888432" cy="5970865"/>
          </a:xfrm>
          <a:prstGeom prst="rect">
            <a:avLst/>
          </a:prstGeom>
          <a:noFill/>
        </p:spPr>
        <p:txBody>
          <a:bodyPr wrap="square" rtlCol="0">
            <a:spAutoFit/>
          </a:bodyPr>
          <a:lstStyle/>
          <a:p>
            <a:pPr marL="285750" indent="-285750" algn="just">
              <a:buFont typeface="Wingdings" panose="05000000000000000000" pitchFamily="2" charset="2"/>
              <a:buChar char="§"/>
            </a:pPr>
            <a:r>
              <a:rPr lang="fr-FR" sz="1600" dirty="0" smtClean="0"/>
              <a:t>De 1981-82</a:t>
            </a:r>
            <a:r>
              <a:rPr lang="fr-FR" sz="1600" dirty="0"/>
              <a:t> : </a:t>
            </a:r>
            <a:r>
              <a:rPr lang="fr-FR" sz="1600" dirty="0" smtClean="0"/>
              <a:t>avec l’appui de son P.M; Pierre Mauroy (1981-1984) : </a:t>
            </a:r>
            <a:r>
              <a:rPr lang="fr-FR" sz="1600" dirty="0"/>
              <a:t>l’intervention forte de l’Etat est jugée indispensable pour lutter contre la crise. Le gouvernement mène durant 2 ans une politique de relance keynésienne et entreprend des réformes dans ce sens, avec l’appui de sa majorité:</a:t>
            </a:r>
          </a:p>
          <a:p>
            <a:endParaRPr lang="fr-FR" sz="1400" dirty="0" smtClean="0"/>
          </a:p>
          <a:p>
            <a:pPr algn="just"/>
            <a:r>
              <a:rPr lang="fr-FR" sz="1400" dirty="0" smtClean="0"/>
              <a:t>- Nombreuses </a:t>
            </a:r>
            <a:r>
              <a:rPr lang="fr-FR" sz="1400" dirty="0"/>
              <a:t>nationalisations (banques, industries…). Des sommes importantes sont engagées dans l’industrie et la recherche. </a:t>
            </a:r>
          </a:p>
          <a:p>
            <a:endParaRPr lang="fr-FR" sz="1400" dirty="0" smtClean="0"/>
          </a:p>
          <a:p>
            <a:pPr marL="285750" indent="-285750">
              <a:buFontTx/>
              <a:buChar char="-"/>
            </a:pPr>
            <a:r>
              <a:rPr lang="fr-FR" sz="1400" dirty="0" smtClean="0"/>
              <a:t>Mesures </a:t>
            </a:r>
            <a:r>
              <a:rPr lang="fr-FR" sz="1400" dirty="0"/>
              <a:t>fiscales : impôt sur la </a:t>
            </a:r>
            <a:r>
              <a:rPr lang="fr-FR" sz="1400" dirty="0" smtClean="0"/>
              <a:t>fortune</a:t>
            </a:r>
          </a:p>
          <a:p>
            <a:pPr marL="285750" indent="-285750">
              <a:buFontTx/>
              <a:buChar char="-"/>
            </a:pPr>
            <a:endParaRPr lang="fr-FR" sz="1400" dirty="0"/>
          </a:p>
          <a:p>
            <a:pPr marL="285750" indent="-285750" algn="just">
              <a:buFontTx/>
              <a:buChar char="-"/>
            </a:pPr>
            <a:r>
              <a:rPr lang="fr-FR" sz="1400" dirty="0" smtClean="0"/>
              <a:t>Mesures </a:t>
            </a:r>
            <a:r>
              <a:rPr lang="fr-FR" sz="1400" dirty="0"/>
              <a:t>sociales : retraite à 60 ans, semaine de 39 h et 5° semaine de congés payés. Elles sont vues par le gouvernement à la fois comme une avancée sociale et un moyen de créer des emplois. </a:t>
            </a:r>
            <a:endParaRPr lang="fr-FR" sz="1400" dirty="0" smtClean="0"/>
          </a:p>
          <a:p>
            <a:pPr marL="285750" indent="-285750" algn="just">
              <a:buFontTx/>
              <a:buChar char="-"/>
            </a:pPr>
            <a:endParaRPr lang="fr-FR" sz="1400" dirty="0"/>
          </a:p>
          <a:p>
            <a:pPr marL="285750" indent="-285750" algn="just">
              <a:buFont typeface="Wingdings" panose="05000000000000000000" pitchFamily="2" charset="2"/>
              <a:buChar char="§"/>
            </a:pPr>
            <a:r>
              <a:rPr lang="fr-FR" sz="1600" dirty="0"/>
              <a:t>Mais </a:t>
            </a:r>
            <a:r>
              <a:rPr lang="fr-FR" sz="1600" dirty="0" smtClean="0"/>
              <a:t>dès la fin </a:t>
            </a:r>
            <a:r>
              <a:rPr lang="fr-FR" sz="1600" dirty="0"/>
              <a:t>1982, le gouvernement socialiste s’oriente lui aussi vers une politique de rigueur. </a:t>
            </a:r>
          </a:p>
          <a:p>
            <a:endParaRPr lang="fr-FR" dirty="0"/>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463" y="4941168"/>
            <a:ext cx="4781550" cy="56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ZoneTexte 7"/>
          <p:cNvSpPr txBox="1"/>
          <p:nvPr/>
        </p:nvSpPr>
        <p:spPr>
          <a:xfrm>
            <a:off x="207123" y="5467823"/>
            <a:ext cx="4800600" cy="338554"/>
          </a:xfrm>
          <a:prstGeom prst="rect">
            <a:avLst/>
          </a:prstGeom>
          <a:noFill/>
        </p:spPr>
        <p:txBody>
          <a:bodyPr wrap="square" rtlCol="0">
            <a:spAutoFit/>
          </a:bodyPr>
          <a:lstStyle/>
          <a:p>
            <a:r>
              <a:rPr lang="fr-FR" sz="1600" dirty="0" smtClean="0">
                <a:solidFill>
                  <a:srgbClr val="FF0000"/>
                </a:solidFill>
              </a:rPr>
              <a:t>Page 318</a:t>
            </a:r>
            <a:endParaRPr lang="fr-FR" sz="1600" dirty="0">
              <a:solidFill>
                <a:srgbClr val="FF0000"/>
              </a:solidFill>
            </a:endParaRPr>
          </a:p>
        </p:txBody>
      </p:sp>
    </p:spTree>
    <p:extLst>
      <p:ext uri="{BB962C8B-B14F-4D97-AF65-F5344CB8AC3E}">
        <p14:creationId xmlns:p14="http://schemas.microsoft.com/office/powerpoint/2010/main" val="819520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4098"/>
                                        </p:tgtEl>
                                        <p:attrNameLst>
                                          <p:attrName>style.visibility</p:attrName>
                                        </p:attrNameLst>
                                      </p:cBhvr>
                                      <p:to>
                                        <p:strVal val="visible"/>
                                      </p:to>
                                    </p:set>
                                    <p:animEffect transition="in" filter="barn(inVertical)">
                                      <p:cBhvr>
                                        <p:cTn id="10" dur="500"/>
                                        <p:tgtEl>
                                          <p:spTgt spid="4098"/>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childTnLst>
                                </p:cTn>
                              </p:par>
                              <p:par>
                                <p:cTn id="31" presetID="16" presetClass="entr" presetSubtype="21"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barn(inVertical)">
                                      <p:cBhvr>
                                        <p:cTn id="33" dur="500"/>
                                        <p:tgtEl>
                                          <p:spTgt spid="8"/>
                                        </p:tgtEl>
                                      </p:cBhvr>
                                    </p:animEffect>
                                  </p:childTnLst>
                                </p:cTn>
                              </p:par>
                              <p:par>
                                <p:cTn id="34" presetID="1" presetClass="entr" presetSubtype="0" fill="hold" nodeType="withEffect">
                                  <p:stCondLst>
                                    <p:cond delay="0"/>
                                  </p:stCondLst>
                                  <p:childTnLst>
                                    <p:set>
                                      <p:cBhvr>
                                        <p:cTn id="35" dur="1" fill="hold">
                                          <p:stCondLst>
                                            <p:cond delay="0"/>
                                          </p:stCondLst>
                                        </p:cTn>
                                        <p:tgtEl>
                                          <p:spTgt spid="40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0" y="0"/>
            <a:ext cx="8892480" cy="461665"/>
          </a:xfrm>
          <a:prstGeom prst="rect">
            <a:avLst/>
          </a:prstGeom>
          <a:noFill/>
        </p:spPr>
        <p:txBody>
          <a:bodyPr wrap="square" rtlCol="0">
            <a:spAutoFit/>
          </a:bodyPr>
          <a:lstStyle/>
          <a:p>
            <a:r>
              <a:rPr lang="fr-FR" sz="2400" b="1" dirty="0">
                <a:solidFill>
                  <a:srgbClr val="C00000"/>
                </a:solidFill>
              </a:rPr>
              <a:t>III- Une remise en cause de l’Etat depuis les années 70-80 </a:t>
            </a:r>
            <a:endParaRPr lang="fr-FR" sz="2400" dirty="0">
              <a:solidFill>
                <a:srgbClr val="C00000"/>
              </a:solidFill>
            </a:endParaRPr>
          </a:p>
        </p:txBody>
      </p:sp>
      <p:sp>
        <p:nvSpPr>
          <p:cNvPr id="3" name="ZoneTexte 3"/>
          <p:cNvSpPr txBox="1">
            <a:spLocks noChangeArrowheads="1"/>
          </p:cNvSpPr>
          <p:nvPr/>
        </p:nvSpPr>
        <p:spPr bwMode="auto">
          <a:xfrm>
            <a:off x="323850" y="692150"/>
            <a:ext cx="7848600"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dirty="0">
                <a:solidFill>
                  <a:srgbClr val="7030A0"/>
                </a:solidFill>
              </a:rPr>
              <a:t>A/ </a:t>
            </a:r>
            <a:r>
              <a:rPr lang="fr-FR" altLang="fr-FR" sz="2000" b="1" dirty="0" smtClean="0">
                <a:solidFill>
                  <a:srgbClr val="7030A0"/>
                </a:solidFill>
              </a:rPr>
              <a:t>L’Etat en débat</a:t>
            </a:r>
            <a:endParaRPr lang="fr-FR" altLang="fr-FR" sz="2000" dirty="0">
              <a:solidFill>
                <a:srgbClr val="7030A0"/>
              </a:solidFill>
            </a:endParaRPr>
          </a:p>
          <a:p>
            <a:pPr eaLnBrk="1" hangingPunct="1"/>
            <a:endParaRPr lang="fr-FR" altLang="fr-FR" dirty="0"/>
          </a:p>
        </p:txBody>
      </p:sp>
      <p:sp>
        <p:nvSpPr>
          <p:cNvPr id="4" name="ZoneTexte 3"/>
          <p:cNvSpPr txBox="1">
            <a:spLocks noChangeArrowheads="1"/>
          </p:cNvSpPr>
          <p:nvPr/>
        </p:nvSpPr>
        <p:spPr bwMode="auto">
          <a:xfrm>
            <a:off x="324824" y="1031080"/>
            <a:ext cx="78486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dirty="0">
                <a:solidFill>
                  <a:srgbClr val="7030A0"/>
                </a:solidFill>
              </a:rPr>
              <a:t>B</a:t>
            </a:r>
            <a:r>
              <a:rPr lang="fr-FR" altLang="fr-FR" sz="2000" b="1" dirty="0" smtClean="0">
                <a:solidFill>
                  <a:srgbClr val="7030A0"/>
                </a:solidFill>
              </a:rPr>
              <a:t>/ </a:t>
            </a:r>
            <a:r>
              <a:rPr lang="fr-FR" sz="2000" b="1" dirty="0">
                <a:solidFill>
                  <a:srgbClr val="7030A0"/>
                </a:solidFill>
              </a:rPr>
              <a:t>Réorganisation et recul de l’Etat depuis le milieu des années 1980</a:t>
            </a:r>
            <a:endParaRPr lang="fr-FR" sz="2000" dirty="0">
              <a:solidFill>
                <a:srgbClr val="7030A0"/>
              </a:solidFill>
            </a:endParaRPr>
          </a:p>
          <a:p>
            <a:pPr eaLnBrk="1" hangingPunct="1"/>
            <a:endParaRPr lang="fr-FR" altLang="fr-FR" dirty="0"/>
          </a:p>
        </p:txBody>
      </p:sp>
      <p:pic>
        <p:nvPicPr>
          <p:cNvPr id="5" name="Picture 3" descr="E:\Classe de terminale\terminale hist geo  2012\Histoire 2012\thème 4 les echelles de gouvernement\T4 la France\Chronologie Belin page 31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523" y="1901193"/>
            <a:ext cx="8814640" cy="2924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4"/>
          <p:cNvSpPr txBox="1">
            <a:spLocks noChangeArrowheads="1"/>
          </p:cNvSpPr>
          <p:nvPr/>
        </p:nvSpPr>
        <p:spPr bwMode="auto">
          <a:xfrm>
            <a:off x="6795370" y="1744756"/>
            <a:ext cx="20863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1600" dirty="0">
                <a:solidFill>
                  <a:srgbClr val="FF0000"/>
                </a:solidFill>
              </a:rPr>
              <a:t>Belin page 317</a:t>
            </a:r>
          </a:p>
        </p:txBody>
      </p:sp>
      <p:sp>
        <p:nvSpPr>
          <p:cNvPr id="7" name="Rectangle 6"/>
          <p:cNvSpPr/>
          <p:nvPr/>
        </p:nvSpPr>
        <p:spPr>
          <a:xfrm>
            <a:off x="5580112" y="2564904"/>
            <a:ext cx="720080" cy="50405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8" name="ZoneTexte 7"/>
          <p:cNvSpPr txBox="1"/>
          <p:nvPr/>
        </p:nvSpPr>
        <p:spPr>
          <a:xfrm>
            <a:off x="0" y="4929198"/>
            <a:ext cx="8799673" cy="646331"/>
          </a:xfrm>
          <a:prstGeom prst="rect">
            <a:avLst/>
          </a:prstGeom>
          <a:noFill/>
        </p:spPr>
        <p:txBody>
          <a:bodyPr wrap="square" rtlCol="0">
            <a:spAutoFit/>
          </a:bodyPr>
          <a:lstStyle/>
          <a:p>
            <a:pPr marL="285750" indent="-285750" algn="just"/>
            <a:r>
              <a:rPr lang="fr-FR" dirty="0" smtClean="0"/>
              <a:t>     Malgré l’adoption de la proportionnelle intégrale, par loi constitutionnelle en 1986, l’AN a une majorité de droite</a:t>
            </a:r>
            <a:endParaRPr lang="fr-FR" dirty="0"/>
          </a:p>
        </p:txBody>
      </p:sp>
    </p:spTree>
    <p:extLst>
      <p:ext uri="{BB962C8B-B14F-4D97-AF65-F5344CB8AC3E}">
        <p14:creationId xmlns:p14="http://schemas.microsoft.com/office/powerpoint/2010/main" val="1919257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childTnLst>
                          </p:cTn>
                        </p:par>
                        <p:par>
                          <p:cTn id="15" fill="hold">
                            <p:stCondLst>
                              <p:cond delay="500"/>
                            </p:stCondLst>
                            <p:childTnLst>
                              <p:par>
                                <p:cTn id="16" presetID="16" presetClass="entr" presetSubtype="26"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Horizont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upload.wikimedia.org/wikipedia/commons/2/2b/Assembl%C3%A9e_nationale_VIIIe_l%C3%A9gislature.png"/>
          <p:cNvPicPr>
            <a:picLocks noChangeAspect="1" noChangeArrowheads="1"/>
          </p:cNvPicPr>
          <p:nvPr/>
        </p:nvPicPr>
        <p:blipFill>
          <a:blip r:embed="rId2"/>
          <a:srcRect/>
          <a:stretch>
            <a:fillRect/>
          </a:stretch>
        </p:blipFill>
        <p:spPr bwMode="auto">
          <a:xfrm>
            <a:off x="214282" y="214290"/>
            <a:ext cx="6000760" cy="4226145"/>
          </a:xfrm>
          <a:prstGeom prst="rect">
            <a:avLst/>
          </a:prstGeom>
          <a:noFill/>
        </p:spPr>
      </p:pic>
      <p:sp>
        <p:nvSpPr>
          <p:cNvPr id="3" name="ZoneTexte 2"/>
          <p:cNvSpPr txBox="1"/>
          <p:nvPr/>
        </p:nvSpPr>
        <p:spPr>
          <a:xfrm>
            <a:off x="344327" y="4857760"/>
            <a:ext cx="8799673" cy="646331"/>
          </a:xfrm>
          <a:prstGeom prst="rect">
            <a:avLst/>
          </a:prstGeom>
          <a:noFill/>
        </p:spPr>
        <p:txBody>
          <a:bodyPr wrap="square" rtlCol="0">
            <a:spAutoFit/>
          </a:bodyPr>
          <a:lstStyle/>
          <a:p>
            <a:pPr marL="285750" indent="-285750" algn="just">
              <a:buFont typeface="Wingdings" panose="05000000000000000000" pitchFamily="2" charset="2"/>
              <a:buChar char="§"/>
            </a:pPr>
            <a:r>
              <a:rPr lang="fr-FR" dirty="0" smtClean="0"/>
              <a:t>Le président de la République, F. Mitterrand désigne comme PM, Jacques Chirac, Président du RPR, majoritaire à l’AN. </a:t>
            </a:r>
            <a:endParaRPr lang="fr-FR" dirty="0"/>
          </a:p>
        </p:txBody>
      </p:sp>
      <p:sp>
        <p:nvSpPr>
          <p:cNvPr id="5" name="Forme libre 4"/>
          <p:cNvSpPr/>
          <p:nvPr/>
        </p:nvSpPr>
        <p:spPr>
          <a:xfrm>
            <a:off x="3516086" y="696686"/>
            <a:ext cx="2547257" cy="2405743"/>
          </a:xfrm>
          <a:custGeom>
            <a:avLst/>
            <a:gdLst>
              <a:gd name="connsiteX0" fmla="*/ 0 w 2547257"/>
              <a:gd name="connsiteY0" fmla="*/ 1959428 h 2405743"/>
              <a:gd name="connsiteX1" fmla="*/ 130628 w 2547257"/>
              <a:gd name="connsiteY1" fmla="*/ 2068285 h 2405743"/>
              <a:gd name="connsiteX2" fmla="*/ 293914 w 2547257"/>
              <a:gd name="connsiteY2" fmla="*/ 2307771 h 2405743"/>
              <a:gd name="connsiteX3" fmla="*/ 304800 w 2547257"/>
              <a:gd name="connsiteY3" fmla="*/ 2405743 h 2405743"/>
              <a:gd name="connsiteX4" fmla="*/ 2547257 w 2547257"/>
              <a:gd name="connsiteY4" fmla="*/ 1959428 h 2405743"/>
              <a:gd name="connsiteX5" fmla="*/ 2307771 w 2547257"/>
              <a:gd name="connsiteY5" fmla="*/ 1219200 h 2405743"/>
              <a:gd name="connsiteX6" fmla="*/ 1709057 w 2547257"/>
              <a:gd name="connsiteY6" fmla="*/ 391885 h 2405743"/>
              <a:gd name="connsiteX7" fmla="*/ 1197428 w 2547257"/>
              <a:gd name="connsiteY7" fmla="*/ 0 h 2405743"/>
              <a:gd name="connsiteX8" fmla="*/ 0 w 2547257"/>
              <a:gd name="connsiteY8" fmla="*/ 1959428 h 240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47257" h="2405743">
                <a:moveTo>
                  <a:pt x="0" y="1959428"/>
                </a:moveTo>
                <a:lnTo>
                  <a:pt x="130628" y="2068285"/>
                </a:lnTo>
                <a:lnTo>
                  <a:pt x="293914" y="2307771"/>
                </a:lnTo>
                <a:lnTo>
                  <a:pt x="304800" y="2405743"/>
                </a:lnTo>
                <a:lnTo>
                  <a:pt x="2547257" y="1959428"/>
                </a:lnTo>
                <a:lnTo>
                  <a:pt x="2307771" y="1219200"/>
                </a:lnTo>
                <a:lnTo>
                  <a:pt x="1709057" y="391885"/>
                </a:lnTo>
                <a:lnTo>
                  <a:pt x="1197428" y="0"/>
                </a:lnTo>
                <a:lnTo>
                  <a:pt x="0" y="1959428"/>
                </a:lnTo>
                <a:close/>
              </a:path>
            </a:pathLst>
          </a:cu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0" y="116632"/>
            <a:ext cx="9144000" cy="369332"/>
          </a:xfrm>
          <a:prstGeom prst="rect">
            <a:avLst/>
          </a:prstGeom>
          <a:noFill/>
        </p:spPr>
        <p:txBody>
          <a:bodyPr wrap="square" rtlCol="0">
            <a:spAutoFit/>
          </a:bodyPr>
          <a:lstStyle/>
          <a:p>
            <a:pPr marL="285750" indent="-285750">
              <a:buFont typeface="Wingdings" panose="05000000000000000000" pitchFamily="2" charset="2"/>
              <a:buChar char="q"/>
            </a:pPr>
            <a:r>
              <a:rPr lang="fr-FR" b="1" dirty="0"/>
              <a:t>L’Etat se désengage et se réforme sous l’influence des théories néolibérales</a:t>
            </a:r>
            <a:endParaRPr lang="fr-FR" dirty="0"/>
          </a:p>
        </p:txBody>
      </p:sp>
      <p:pic>
        <p:nvPicPr>
          <p:cNvPr id="5122" name="Picture 2" descr="H:\Classe de terminale\terminale hist geo  2012\Histoire 2012\thème 4 les echelles de gouvernement\T4 la France\Belin 2 page 33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504950"/>
            <a:ext cx="2972510" cy="5989608"/>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p:cNvSpPr txBox="1"/>
          <p:nvPr/>
        </p:nvSpPr>
        <p:spPr>
          <a:xfrm>
            <a:off x="3071802" y="857232"/>
            <a:ext cx="4800600" cy="338554"/>
          </a:xfrm>
          <a:prstGeom prst="rect">
            <a:avLst/>
          </a:prstGeom>
          <a:noFill/>
        </p:spPr>
        <p:txBody>
          <a:bodyPr wrap="square" rtlCol="0">
            <a:spAutoFit/>
          </a:bodyPr>
          <a:lstStyle/>
          <a:p>
            <a:r>
              <a:rPr lang="fr-FR" sz="1600" dirty="0" smtClean="0">
                <a:solidFill>
                  <a:srgbClr val="FF0000"/>
                </a:solidFill>
              </a:rPr>
              <a:t>Belin doc.2 page 331</a:t>
            </a:r>
            <a:endParaRPr lang="fr-FR" sz="1600" dirty="0">
              <a:solidFill>
                <a:srgbClr val="FF0000"/>
              </a:solidFill>
            </a:endParaRPr>
          </a:p>
        </p:txBody>
      </p:sp>
      <p:sp>
        <p:nvSpPr>
          <p:cNvPr id="5" name="Rectangle 4"/>
          <p:cNvSpPr/>
          <p:nvPr/>
        </p:nvSpPr>
        <p:spPr>
          <a:xfrm>
            <a:off x="285720" y="1857364"/>
            <a:ext cx="2643206" cy="128588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6" name="ZoneTexte 5"/>
          <p:cNvSpPr txBox="1"/>
          <p:nvPr/>
        </p:nvSpPr>
        <p:spPr>
          <a:xfrm>
            <a:off x="3000364" y="1142984"/>
            <a:ext cx="6143636" cy="830997"/>
          </a:xfrm>
          <a:prstGeom prst="rect">
            <a:avLst/>
          </a:prstGeom>
          <a:noFill/>
        </p:spPr>
        <p:txBody>
          <a:bodyPr wrap="square" rtlCol="0">
            <a:spAutoFit/>
          </a:bodyPr>
          <a:lstStyle/>
          <a:p>
            <a:pPr marL="285750" indent="-285750" algn="just">
              <a:buFont typeface="Wingdings" panose="05000000000000000000" pitchFamily="2" charset="2"/>
              <a:buChar char="§"/>
            </a:pPr>
            <a:r>
              <a:rPr lang="fr-FR" sz="1600" dirty="0" smtClean="0"/>
              <a:t>Pour la première de la V° </a:t>
            </a:r>
            <a:r>
              <a:rPr lang="fr-FR" sz="1600" dirty="0" err="1" smtClean="0"/>
              <a:t>Rép</a:t>
            </a:r>
            <a:r>
              <a:rPr lang="fr-FR" sz="1600" dirty="0" smtClean="0"/>
              <a:t>, la majorité présidentielle et la majorité parlementaire appartiennent à des bords politiques opposés. C’est la première cohabitation qui dure de 1986 à 1988  : </a:t>
            </a:r>
            <a:endParaRPr lang="fr-FR" sz="1600" dirty="0"/>
          </a:p>
        </p:txBody>
      </p:sp>
      <p:sp>
        <p:nvSpPr>
          <p:cNvPr id="7" name="Rectangle 6"/>
          <p:cNvSpPr/>
          <p:nvPr/>
        </p:nvSpPr>
        <p:spPr>
          <a:xfrm>
            <a:off x="285720" y="3643314"/>
            <a:ext cx="2643206" cy="100013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8" name="ZoneTexte 7"/>
          <p:cNvSpPr txBox="1"/>
          <p:nvPr/>
        </p:nvSpPr>
        <p:spPr>
          <a:xfrm>
            <a:off x="3000364" y="2428868"/>
            <a:ext cx="6143636" cy="1107996"/>
          </a:xfrm>
          <a:prstGeom prst="rect">
            <a:avLst/>
          </a:prstGeom>
          <a:noFill/>
        </p:spPr>
        <p:txBody>
          <a:bodyPr wrap="square" rtlCol="0">
            <a:spAutoFit/>
          </a:bodyPr>
          <a:lstStyle/>
          <a:p>
            <a:pPr marL="285750" indent="-285750" algn="just">
              <a:buFontTx/>
              <a:buChar char="-"/>
            </a:pPr>
            <a:r>
              <a:rPr lang="fr-FR" sz="1600" dirty="0" smtClean="0"/>
              <a:t>Pour François Mitterrand, une cohabitation est possible. Selon l’article 5,  le président de la République incarne l’unité de la Nation et siège en tant qu’arbitre. </a:t>
            </a:r>
          </a:p>
          <a:p>
            <a:pPr marL="285750" indent="-285750" algn="just"/>
            <a:endParaRPr lang="fr-FR" dirty="0"/>
          </a:p>
        </p:txBody>
      </p:sp>
      <p:sp>
        <p:nvSpPr>
          <p:cNvPr id="9" name="Rectangle 8"/>
          <p:cNvSpPr/>
          <p:nvPr/>
        </p:nvSpPr>
        <p:spPr>
          <a:xfrm>
            <a:off x="285720" y="4643446"/>
            <a:ext cx="2643206" cy="128588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0" name="ZoneTexte 9"/>
          <p:cNvSpPr txBox="1"/>
          <p:nvPr/>
        </p:nvSpPr>
        <p:spPr>
          <a:xfrm>
            <a:off x="3000364" y="4786322"/>
            <a:ext cx="6143636" cy="830997"/>
          </a:xfrm>
          <a:prstGeom prst="rect">
            <a:avLst/>
          </a:prstGeom>
          <a:noFill/>
        </p:spPr>
        <p:txBody>
          <a:bodyPr wrap="square" rtlCol="0">
            <a:spAutoFit/>
          </a:bodyPr>
          <a:lstStyle/>
          <a:p>
            <a:pPr marL="285750" indent="-285750" algn="just">
              <a:buFontTx/>
              <a:buChar char="-"/>
            </a:pPr>
            <a:r>
              <a:rPr lang="fr-FR" sz="1600" dirty="0" smtClean="0"/>
              <a:t>En revanche, selon l’art. 20, le gouvernement a pour charge de déterminer et de conduire la politique de la Nation.</a:t>
            </a:r>
          </a:p>
          <a:p>
            <a:pPr marL="285750" indent="-285750" algn="just"/>
            <a:endParaRPr lang="fr-FR" sz="1600" dirty="0"/>
          </a:p>
        </p:txBody>
      </p:sp>
    </p:spTree>
    <p:extLst>
      <p:ext uri="{BB962C8B-B14F-4D97-AF65-F5344CB8AC3E}">
        <p14:creationId xmlns:p14="http://schemas.microsoft.com/office/powerpoint/2010/main" val="543358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6" presetClass="entr" presetSubtype="26"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arn(inHorizontal)">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6" presetClass="entr" presetSubtype="26"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arn(inHorizontal)">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F:\Classe de terminale\terminale hist geo  2012\Histoire 2012\thème 4 les echelles de gouvernement\T4 la France\doc4 page 311.jpg"/>
          <p:cNvPicPr>
            <a:picLocks noChangeAspect="1" noChangeArrowheads="1"/>
          </p:cNvPicPr>
          <p:nvPr/>
        </p:nvPicPr>
        <p:blipFill>
          <a:blip r:embed="rId2"/>
          <a:srcRect/>
          <a:stretch>
            <a:fillRect/>
          </a:stretch>
        </p:blipFill>
        <p:spPr bwMode="auto">
          <a:xfrm>
            <a:off x="142844" y="642918"/>
            <a:ext cx="4819650" cy="4352925"/>
          </a:xfrm>
          <a:prstGeom prst="rect">
            <a:avLst/>
          </a:prstGeom>
          <a:noFill/>
        </p:spPr>
      </p:pic>
      <p:sp>
        <p:nvSpPr>
          <p:cNvPr id="3" name="ZoneTexte 2"/>
          <p:cNvSpPr txBox="1"/>
          <p:nvPr/>
        </p:nvSpPr>
        <p:spPr>
          <a:xfrm>
            <a:off x="0" y="116632"/>
            <a:ext cx="9144000" cy="369332"/>
          </a:xfrm>
          <a:prstGeom prst="rect">
            <a:avLst/>
          </a:prstGeom>
          <a:noFill/>
        </p:spPr>
        <p:txBody>
          <a:bodyPr wrap="square" rtlCol="0">
            <a:spAutoFit/>
          </a:bodyPr>
          <a:lstStyle/>
          <a:p>
            <a:pPr marL="285750" indent="-285750">
              <a:buFont typeface="Wingdings" panose="05000000000000000000" pitchFamily="2" charset="2"/>
              <a:buChar char="q"/>
            </a:pPr>
            <a:r>
              <a:rPr lang="fr-FR" b="1" dirty="0"/>
              <a:t>L’Etat se désengage et se réforme sous l’influence des théories néolibérales</a:t>
            </a:r>
            <a:endParaRPr lang="fr-FR" dirty="0"/>
          </a:p>
        </p:txBody>
      </p:sp>
      <p:sp>
        <p:nvSpPr>
          <p:cNvPr id="5" name="ZoneTexte 4"/>
          <p:cNvSpPr txBox="1">
            <a:spLocks noChangeArrowheads="1"/>
          </p:cNvSpPr>
          <p:nvPr/>
        </p:nvSpPr>
        <p:spPr bwMode="auto">
          <a:xfrm>
            <a:off x="5072066" y="428604"/>
            <a:ext cx="1944687" cy="3381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1600" dirty="0">
                <a:solidFill>
                  <a:srgbClr val="FF0000"/>
                </a:solidFill>
              </a:rPr>
              <a:t>Doc. </a:t>
            </a:r>
            <a:r>
              <a:rPr lang="fr-FR" altLang="fr-FR" sz="1600" dirty="0" smtClean="0">
                <a:solidFill>
                  <a:srgbClr val="FF0000"/>
                </a:solidFill>
              </a:rPr>
              <a:t>4 page 311</a:t>
            </a:r>
            <a:endParaRPr lang="fr-FR" altLang="fr-FR" sz="1600" dirty="0">
              <a:solidFill>
                <a:srgbClr val="FF0000"/>
              </a:solidFill>
            </a:endParaRPr>
          </a:p>
        </p:txBody>
      </p:sp>
      <p:sp>
        <p:nvSpPr>
          <p:cNvPr id="6" name="ZoneTexte 5"/>
          <p:cNvSpPr txBox="1"/>
          <p:nvPr/>
        </p:nvSpPr>
        <p:spPr>
          <a:xfrm>
            <a:off x="5000628" y="856357"/>
            <a:ext cx="4143372" cy="5016758"/>
          </a:xfrm>
          <a:prstGeom prst="rect">
            <a:avLst/>
          </a:prstGeom>
          <a:noFill/>
        </p:spPr>
        <p:txBody>
          <a:bodyPr wrap="square" rtlCol="0">
            <a:spAutoFit/>
          </a:bodyPr>
          <a:lstStyle/>
          <a:p>
            <a:pPr>
              <a:buFont typeface="Wingdings" pitchFamily="2" charset="2"/>
              <a:buChar char="§"/>
            </a:pPr>
            <a:r>
              <a:rPr lang="fr-FR" sz="1600" dirty="0" smtClean="0"/>
              <a:t> </a:t>
            </a:r>
            <a:r>
              <a:rPr lang="fr-FR" sz="1600" b="1" dirty="0" smtClean="0"/>
              <a:t>Le secteur public voit son périmètre se réduire </a:t>
            </a:r>
          </a:p>
          <a:p>
            <a:endParaRPr lang="fr-FR" sz="1600" b="1" dirty="0" smtClean="0"/>
          </a:p>
          <a:p>
            <a:pPr algn="just">
              <a:buFontTx/>
              <a:buChar char="-"/>
            </a:pPr>
            <a:r>
              <a:rPr lang="fr-FR" sz="1600" dirty="0" smtClean="0"/>
              <a:t> Il est critiqué pour sa lourdeur, son coût et son inefficacité. Diminution des aides directes à l’industrie mais abaisse également les impôts des sociétés. </a:t>
            </a:r>
          </a:p>
          <a:p>
            <a:pPr algn="just"/>
            <a:endParaRPr lang="fr-FR" sz="1600" dirty="0" smtClean="0"/>
          </a:p>
          <a:p>
            <a:pPr algn="just">
              <a:buFontTx/>
              <a:buChar char="-"/>
            </a:pPr>
            <a:r>
              <a:rPr lang="fr-FR" sz="1600" dirty="0" smtClean="0"/>
              <a:t>  Entre 1986 et 1988, le gouvernement de Jacques Chirac </a:t>
            </a:r>
            <a:r>
              <a:rPr lang="fr-FR" sz="1600" b="1" dirty="0" smtClean="0"/>
              <a:t>privatise </a:t>
            </a:r>
            <a:r>
              <a:rPr lang="fr-FR" sz="1600" dirty="0" smtClean="0"/>
              <a:t>de nombreuses entreprises, s’inspirant en partie des politiques néolibérales mises en œuvre par M. Thatcher au RU ou R. Reagan aux EU. </a:t>
            </a:r>
          </a:p>
          <a:p>
            <a:pPr algn="just">
              <a:buFontTx/>
              <a:buChar char="-"/>
            </a:pPr>
            <a:endParaRPr lang="fr-FR" sz="1600" dirty="0" smtClean="0"/>
          </a:p>
          <a:p>
            <a:pPr algn="just">
              <a:buFontTx/>
              <a:buChar char="-"/>
            </a:pPr>
            <a:r>
              <a:rPr lang="fr-FR" sz="1600" dirty="0" smtClean="0"/>
              <a:t> Les politiques sociales sont vues comme un coût qu’il faut réduire en diminuant et ciblant les prestations, notamment sur les plus démunis. </a:t>
            </a:r>
          </a:p>
          <a:p>
            <a:pPr algn="just">
              <a:buFontTx/>
              <a:buChar char="-"/>
            </a:pPr>
            <a:endParaRPr lang="fr-FR" sz="1600" dirty="0" smtClean="0"/>
          </a:p>
          <a:p>
            <a:endParaRPr lang="fr-FR" sz="1600" dirty="0"/>
          </a:p>
        </p:txBody>
      </p:sp>
      <p:sp>
        <p:nvSpPr>
          <p:cNvPr id="8" name="ZoneTexte 7"/>
          <p:cNvSpPr txBox="1"/>
          <p:nvPr/>
        </p:nvSpPr>
        <p:spPr>
          <a:xfrm>
            <a:off x="142844" y="5719227"/>
            <a:ext cx="8786874" cy="1384995"/>
          </a:xfrm>
          <a:prstGeom prst="rect">
            <a:avLst/>
          </a:prstGeom>
          <a:noFill/>
        </p:spPr>
        <p:txBody>
          <a:bodyPr wrap="square" rtlCol="0">
            <a:spAutoFit/>
          </a:bodyPr>
          <a:lstStyle/>
          <a:p>
            <a:pPr algn="just"/>
            <a:r>
              <a:rPr lang="fr-FR" dirty="0" smtClean="0"/>
              <a:t> - </a:t>
            </a:r>
            <a:r>
              <a:rPr lang="fr-FR" sz="1600" dirty="0" smtClean="0"/>
              <a:t>Pas de retour aux nationalisations par la suite, même avec une majorité de gauche. A partir de 1993, nouvelles vagues de privatisations ( Renault, Crédit Lyonnais, autoroutes…).  Sous la conduite du gouvernement  socialiste de L. Jospin (1997-2002),  l’Etat autorise l’entrée de capitaux  privés à (EDF-GDF, France Telecom, Air France…) </a:t>
            </a:r>
          </a:p>
          <a:p>
            <a:pPr algn="just"/>
            <a:endParaRPr lang="fr-FR" dirty="0"/>
          </a:p>
        </p:txBody>
      </p:sp>
      <p:pic>
        <p:nvPicPr>
          <p:cNvPr id="61444" name="Picture 4"/>
          <p:cNvPicPr>
            <a:picLocks noChangeAspect="1" noChangeArrowheads="1"/>
          </p:cNvPicPr>
          <p:nvPr/>
        </p:nvPicPr>
        <p:blipFill>
          <a:blip r:embed="rId3"/>
          <a:srcRect/>
          <a:stretch>
            <a:fillRect/>
          </a:stretch>
        </p:blipFill>
        <p:spPr bwMode="auto">
          <a:xfrm>
            <a:off x="214282" y="5072074"/>
            <a:ext cx="4781550" cy="390525"/>
          </a:xfrm>
          <a:prstGeom prst="rect">
            <a:avLst/>
          </a:prstGeom>
          <a:noFill/>
          <a:ln w="9525">
            <a:noFill/>
            <a:miter lim="800000"/>
            <a:headEnd/>
            <a:tailEnd/>
          </a:ln>
          <a:effectLst/>
        </p:spPr>
      </p:pic>
      <p:sp>
        <p:nvSpPr>
          <p:cNvPr id="10" name="ZoneTexte 9"/>
          <p:cNvSpPr txBox="1"/>
          <p:nvPr/>
        </p:nvSpPr>
        <p:spPr>
          <a:xfrm>
            <a:off x="214282" y="5429264"/>
            <a:ext cx="4643470" cy="338554"/>
          </a:xfrm>
          <a:prstGeom prst="rect">
            <a:avLst/>
          </a:prstGeom>
          <a:noFill/>
        </p:spPr>
        <p:txBody>
          <a:bodyPr wrap="square" rtlCol="0">
            <a:spAutoFit/>
          </a:bodyPr>
          <a:lstStyle/>
          <a:p>
            <a:r>
              <a:rPr lang="fr-FR" altLang="fr-FR" sz="1600" dirty="0" smtClean="0">
                <a:solidFill>
                  <a:srgbClr val="FF0000"/>
                </a:solidFill>
              </a:rPr>
              <a:t>page 318</a:t>
            </a:r>
            <a:endParaRPr lang="fr-FR" sz="1600" dirty="0">
              <a:solidFill>
                <a:srgbClr val="FF0000"/>
              </a:solidFill>
            </a:endParaRPr>
          </a:p>
        </p:txBody>
      </p:sp>
      <p:pic>
        <p:nvPicPr>
          <p:cNvPr id="61445" name="Picture 5" descr="F:\Classe de terminale\terminale hist geo  2012\Histoire 2012\thème 4 les echelles de gouvernement\T4 la France\doc.1 page 319.jpg"/>
          <p:cNvPicPr>
            <a:picLocks noChangeAspect="1" noChangeArrowheads="1"/>
          </p:cNvPicPr>
          <p:nvPr/>
        </p:nvPicPr>
        <p:blipFill>
          <a:blip r:embed="rId4"/>
          <a:srcRect/>
          <a:stretch>
            <a:fillRect/>
          </a:stretch>
        </p:blipFill>
        <p:spPr bwMode="auto">
          <a:xfrm>
            <a:off x="285720" y="500042"/>
            <a:ext cx="4214842" cy="5286825"/>
          </a:xfrm>
          <a:prstGeom prst="rect">
            <a:avLst/>
          </a:prstGeom>
          <a:noFill/>
        </p:spPr>
      </p:pic>
      <p:sp>
        <p:nvSpPr>
          <p:cNvPr id="12" name="ZoneTexte 11"/>
          <p:cNvSpPr txBox="1"/>
          <p:nvPr/>
        </p:nvSpPr>
        <p:spPr>
          <a:xfrm>
            <a:off x="5000628" y="428604"/>
            <a:ext cx="2143127" cy="338554"/>
          </a:xfrm>
          <a:prstGeom prst="rect">
            <a:avLst/>
          </a:prstGeom>
          <a:solidFill>
            <a:schemeClr val="bg1"/>
          </a:solidFill>
        </p:spPr>
        <p:txBody>
          <a:bodyPr wrap="square" rtlCol="0">
            <a:spAutoFit/>
          </a:bodyPr>
          <a:lstStyle/>
          <a:p>
            <a:r>
              <a:rPr lang="fr-FR" sz="1600" dirty="0" smtClean="0">
                <a:solidFill>
                  <a:srgbClr val="FF0000"/>
                </a:solidFill>
              </a:rPr>
              <a:t>Doc.1 page 319</a:t>
            </a:r>
            <a:endParaRPr lang="fr-FR" sz="16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44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2000"/>
                                        <p:tgtEl>
                                          <p:spTgt spid="61442"/>
                                        </p:tgtEl>
                                      </p:cBhvr>
                                    </p:animEffect>
                                    <p:set>
                                      <p:cBhvr>
                                        <p:cTn id="25" dur="1" fill="hold">
                                          <p:stCondLst>
                                            <p:cond delay="1999"/>
                                          </p:stCondLst>
                                        </p:cTn>
                                        <p:tgtEl>
                                          <p:spTgt spid="61442"/>
                                        </p:tgtEl>
                                        <p:attrNameLst>
                                          <p:attrName>style.visibility</p:attrName>
                                        </p:attrNameLst>
                                      </p:cBhvr>
                                      <p:to>
                                        <p:strVal val="hidden"/>
                                      </p:to>
                                    </p:set>
                                  </p:childTnLst>
                                </p:cTn>
                              </p:par>
                              <p:par>
                                <p:cTn id="26" presetID="10" presetClass="exit" presetSubtype="0" fill="hold" grpId="0" nodeType="withEffect">
                                  <p:stCondLst>
                                    <p:cond delay="0"/>
                                  </p:stCondLst>
                                  <p:childTnLst>
                                    <p:animEffect transition="out" filter="fade">
                                      <p:cBhvr>
                                        <p:cTn id="27" dur="2000"/>
                                        <p:tgtEl>
                                          <p:spTgt spid="5"/>
                                        </p:tgtEl>
                                      </p:cBhvr>
                                    </p:animEffect>
                                    <p:set>
                                      <p:cBhvr>
                                        <p:cTn id="28" dur="1" fill="hold">
                                          <p:stCondLst>
                                            <p:cond delay="1999"/>
                                          </p:stCondLst>
                                        </p:cTn>
                                        <p:tgtEl>
                                          <p:spTgt spid="5"/>
                                        </p:tgtEl>
                                        <p:attrNameLst>
                                          <p:attrName>style.visibility</p:attrName>
                                        </p:attrNameLst>
                                      </p:cBhvr>
                                      <p:to>
                                        <p:strVal val="hidden"/>
                                      </p:to>
                                    </p:set>
                                  </p:childTnLst>
                                </p:cTn>
                              </p:par>
                            </p:childTnLst>
                          </p:cTn>
                        </p:par>
                        <p:par>
                          <p:cTn id="29" fill="hold">
                            <p:stCondLst>
                              <p:cond delay="2000"/>
                            </p:stCondLst>
                            <p:childTnLst>
                              <p:par>
                                <p:cTn id="30" presetID="1" presetClass="entr" presetSubtype="0"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childTnLst>
                                </p:cTn>
                              </p:par>
                              <p:par>
                                <p:cTn id="32" presetID="16" presetClass="entr" presetSubtype="26" fill="hold" nodeType="withEffect">
                                  <p:stCondLst>
                                    <p:cond delay="0"/>
                                  </p:stCondLst>
                                  <p:childTnLst>
                                    <p:set>
                                      <p:cBhvr>
                                        <p:cTn id="33" dur="1" fill="hold">
                                          <p:stCondLst>
                                            <p:cond delay="0"/>
                                          </p:stCondLst>
                                        </p:cTn>
                                        <p:tgtEl>
                                          <p:spTgt spid="61445"/>
                                        </p:tgtEl>
                                        <p:attrNameLst>
                                          <p:attrName>style.visibility</p:attrName>
                                        </p:attrNameLst>
                                      </p:cBhvr>
                                      <p:to>
                                        <p:strVal val="visible"/>
                                      </p:to>
                                    </p:set>
                                    <p:animEffect transition="in" filter="barn(inHorizontal)">
                                      <p:cBhvr>
                                        <p:cTn id="34" dur="500"/>
                                        <p:tgtEl>
                                          <p:spTgt spid="61445"/>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P spid="10" grpId="0"/>
      <p:bldP spid="12"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E:\Classe de terminale\terminale hist geo  2012\Histoire 2012\thème 4 les echelles de gouvernement\T4 la France\Chronologie Belin page 31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44" y="156437"/>
            <a:ext cx="8814640" cy="2924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oneTexte 4"/>
          <p:cNvSpPr txBox="1">
            <a:spLocks noChangeArrowheads="1"/>
          </p:cNvSpPr>
          <p:nvPr/>
        </p:nvSpPr>
        <p:spPr bwMode="auto">
          <a:xfrm>
            <a:off x="6726691" y="0"/>
            <a:ext cx="20863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1600" dirty="0">
                <a:solidFill>
                  <a:srgbClr val="FF0000"/>
                </a:solidFill>
              </a:rPr>
              <a:t>Belin page 317</a:t>
            </a:r>
          </a:p>
        </p:txBody>
      </p:sp>
      <p:sp>
        <p:nvSpPr>
          <p:cNvPr id="4" name="Rectangle 3"/>
          <p:cNvSpPr/>
          <p:nvPr/>
        </p:nvSpPr>
        <p:spPr>
          <a:xfrm>
            <a:off x="5929322" y="2500306"/>
            <a:ext cx="1785950" cy="57150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5" name="ZoneTexte 4"/>
          <p:cNvSpPr txBox="1"/>
          <p:nvPr/>
        </p:nvSpPr>
        <p:spPr>
          <a:xfrm>
            <a:off x="142844" y="3286124"/>
            <a:ext cx="8858312" cy="1569660"/>
          </a:xfrm>
          <a:prstGeom prst="rect">
            <a:avLst/>
          </a:prstGeom>
          <a:noFill/>
        </p:spPr>
        <p:txBody>
          <a:bodyPr wrap="square" rtlCol="0">
            <a:spAutoFit/>
          </a:bodyPr>
          <a:lstStyle/>
          <a:p>
            <a:pPr algn="just">
              <a:buFont typeface="Wingdings" pitchFamily="2" charset="2"/>
              <a:buChar char="§"/>
            </a:pPr>
            <a:r>
              <a:rPr lang="fr-FR" sz="1600" dirty="0" smtClean="0"/>
              <a:t> L’application de la théorie du New Public Management (qui vise à rendre les services publics plus efficients en rapprochant leur gestion de celle des entreprises privées) ou l’adoption en 2007 de la RGPP (Révision générale des politiques publiques, afin de rationaliser et réduire les dépenses de l'État) se sont traduites par une réduction des effectifs de la fonction publique. Le poids et le coût de l’Etat sont devenus des enjeux essentiels du débat politique.</a:t>
            </a:r>
          </a:p>
          <a:p>
            <a:pPr algn="just"/>
            <a:endParaRPr lang="fr-FR"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0" y="0"/>
            <a:ext cx="9144000" cy="646331"/>
          </a:xfrm>
          <a:prstGeom prst="rect">
            <a:avLst/>
          </a:prstGeom>
          <a:noFill/>
        </p:spPr>
        <p:txBody>
          <a:bodyPr wrap="square" rtlCol="0">
            <a:spAutoFit/>
          </a:bodyPr>
          <a:lstStyle/>
          <a:p>
            <a:pPr>
              <a:buFont typeface="Wingdings" pitchFamily="2" charset="2"/>
              <a:buChar char="q"/>
            </a:pPr>
            <a:r>
              <a:rPr lang="fr-FR" b="1" dirty="0" smtClean="0"/>
              <a:t>  La mondialisation a réduit la marge de manœuvre de l’Etat</a:t>
            </a:r>
            <a:endParaRPr lang="fr-FR" dirty="0" smtClean="0"/>
          </a:p>
          <a:p>
            <a:endParaRPr lang="fr-FR" dirty="0"/>
          </a:p>
        </p:txBody>
      </p:sp>
      <p:sp>
        <p:nvSpPr>
          <p:cNvPr id="3" name="ZoneTexte 2"/>
          <p:cNvSpPr txBox="1"/>
          <p:nvPr/>
        </p:nvSpPr>
        <p:spPr>
          <a:xfrm>
            <a:off x="5643570" y="571480"/>
            <a:ext cx="3357586" cy="1815882"/>
          </a:xfrm>
          <a:prstGeom prst="rect">
            <a:avLst/>
          </a:prstGeom>
          <a:noFill/>
        </p:spPr>
        <p:txBody>
          <a:bodyPr wrap="square" rtlCol="0">
            <a:spAutoFit/>
          </a:bodyPr>
          <a:lstStyle/>
          <a:p>
            <a:pPr algn="just">
              <a:buFont typeface="Wingdings" pitchFamily="2" charset="2"/>
              <a:buChar char="§"/>
            </a:pPr>
            <a:r>
              <a:rPr lang="fr-FR" sz="1600" dirty="0" smtClean="0"/>
              <a:t> L’affirmation des grandes firmes transnationales a fait perdre à l'État une partie de ses capacités de contrôle de l'économie. Les politiques économiques et fiscales doivent tenir compte de  ces acteurs.</a:t>
            </a:r>
          </a:p>
          <a:p>
            <a:pPr algn="just"/>
            <a:endParaRPr lang="fr-FR" sz="1600" dirty="0"/>
          </a:p>
        </p:txBody>
      </p:sp>
      <p:sp>
        <p:nvSpPr>
          <p:cNvPr id="4" name="ZoneTexte 3"/>
          <p:cNvSpPr txBox="1"/>
          <p:nvPr/>
        </p:nvSpPr>
        <p:spPr>
          <a:xfrm>
            <a:off x="214282" y="571480"/>
            <a:ext cx="5214974" cy="923330"/>
          </a:xfrm>
          <a:prstGeom prst="rect">
            <a:avLst/>
          </a:prstGeom>
          <a:noFill/>
        </p:spPr>
        <p:txBody>
          <a:bodyPr wrap="square" rtlCol="0">
            <a:spAutoFit/>
          </a:bodyPr>
          <a:lstStyle/>
          <a:p>
            <a:r>
              <a:rPr lang="fr-FR" dirty="0" smtClean="0">
                <a:hlinkClick r:id="rId2"/>
              </a:rPr>
              <a:t>http://www.danone.com/fr/pour-tous/mission-strategie/danone-en-bref/</a:t>
            </a:r>
            <a:endParaRPr lang="fr-FR" dirty="0" smtClean="0"/>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0" y="0"/>
            <a:ext cx="9144000" cy="646331"/>
          </a:xfrm>
          <a:prstGeom prst="rect">
            <a:avLst/>
          </a:prstGeom>
          <a:noFill/>
        </p:spPr>
        <p:txBody>
          <a:bodyPr wrap="square" rtlCol="0">
            <a:spAutoFit/>
          </a:bodyPr>
          <a:lstStyle/>
          <a:p>
            <a:pPr>
              <a:buFont typeface="Wingdings" pitchFamily="2" charset="2"/>
              <a:buChar char="q"/>
            </a:pPr>
            <a:r>
              <a:rPr lang="fr-FR" b="1" dirty="0" smtClean="0"/>
              <a:t>L’Etat a transféré certaines de ses compétences à des échelles jugées plus adaptées :</a:t>
            </a:r>
            <a:endParaRPr lang="fr-FR" dirty="0" smtClean="0"/>
          </a:p>
          <a:p>
            <a:endParaRPr lang="fr-FR" dirty="0"/>
          </a:p>
        </p:txBody>
      </p:sp>
      <p:sp>
        <p:nvSpPr>
          <p:cNvPr id="3" name="ZoneTexte 2"/>
          <p:cNvSpPr txBox="1"/>
          <p:nvPr/>
        </p:nvSpPr>
        <p:spPr>
          <a:xfrm>
            <a:off x="4714876" y="1285860"/>
            <a:ext cx="4429124" cy="4585871"/>
          </a:xfrm>
          <a:prstGeom prst="rect">
            <a:avLst/>
          </a:prstGeom>
          <a:noFill/>
        </p:spPr>
        <p:txBody>
          <a:bodyPr wrap="square" rtlCol="0">
            <a:spAutoFit/>
          </a:bodyPr>
          <a:lstStyle/>
          <a:p>
            <a:pPr lvl="0">
              <a:buFont typeface="Wingdings" pitchFamily="2" charset="2"/>
              <a:buChar char="§"/>
            </a:pPr>
            <a:r>
              <a:rPr lang="fr-FR" dirty="0" smtClean="0"/>
              <a:t>  </a:t>
            </a:r>
            <a:r>
              <a:rPr lang="fr-FR" sz="1600" b="1" dirty="0" smtClean="0"/>
              <a:t>A l’échelon européen (supranational) : </a:t>
            </a:r>
          </a:p>
          <a:p>
            <a:pPr lvl="0"/>
            <a:endParaRPr lang="fr-FR" sz="1600" b="1" dirty="0" smtClean="0"/>
          </a:p>
          <a:p>
            <a:pPr algn="just"/>
            <a:r>
              <a:rPr lang="fr-FR" sz="1600" dirty="0" smtClean="0"/>
              <a:t> - La réglementation européenne réduit aussi la souveraineté nationale dans le domaine économique : 25 % des lois françaises sont une simple transposition de décisions prises à l’échelle européenne. </a:t>
            </a:r>
          </a:p>
          <a:p>
            <a:pPr lvl="0"/>
            <a:endParaRPr lang="fr-FR" sz="1600" b="1" dirty="0" smtClean="0"/>
          </a:p>
          <a:p>
            <a:pPr lvl="0"/>
            <a:endParaRPr lang="fr-FR" sz="1600" b="1" dirty="0" smtClean="0"/>
          </a:p>
          <a:p>
            <a:pPr lvl="0"/>
            <a:endParaRPr lang="fr-FR" sz="1600" b="1" dirty="0" smtClean="0"/>
          </a:p>
          <a:p>
            <a:pPr lvl="0"/>
            <a:endParaRPr lang="fr-FR" sz="1600" b="1" dirty="0" smtClean="0"/>
          </a:p>
          <a:p>
            <a:pPr lvl="0" algn="just">
              <a:buFontTx/>
              <a:buChar char="-"/>
            </a:pPr>
            <a:r>
              <a:rPr lang="fr-FR" sz="1600" dirty="0" smtClean="0"/>
              <a:t> Dans le cadre de la construction européenne, l’Etat a abandonné certaines de ses prérogatives : monnaie (adoption de l’euro), douanes et a privatisé ou ouvert certains secteurs à la concurrence : transport ferroviaire par ex. </a:t>
            </a:r>
          </a:p>
          <a:p>
            <a:pPr lvl="0">
              <a:buFontTx/>
              <a:buChar char="-"/>
            </a:pPr>
            <a:endParaRPr lang="fr-FR" sz="1600" dirty="0" smtClean="0"/>
          </a:p>
          <a:p>
            <a:endParaRPr lang="fr-FR" dirty="0"/>
          </a:p>
        </p:txBody>
      </p:sp>
      <p:pic>
        <p:nvPicPr>
          <p:cNvPr id="1026" name="Picture 2"/>
          <p:cNvPicPr>
            <a:picLocks noChangeAspect="1" noChangeArrowheads="1"/>
          </p:cNvPicPr>
          <p:nvPr/>
        </p:nvPicPr>
        <p:blipFill>
          <a:blip r:embed="rId2"/>
          <a:srcRect/>
          <a:stretch>
            <a:fillRect/>
          </a:stretch>
        </p:blipFill>
        <p:spPr bwMode="auto">
          <a:xfrm>
            <a:off x="142844" y="428604"/>
            <a:ext cx="4546629" cy="4929222"/>
          </a:xfrm>
          <a:prstGeom prst="rect">
            <a:avLst/>
          </a:prstGeom>
          <a:noFill/>
          <a:ln w="9525">
            <a:noFill/>
            <a:miter lim="800000"/>
            <a:headEnd/>
            <a:tailEnd/>
          </a:ln>
          <a:effectLst/>
        </p:spPr>
      </p:pic>
      <p:sp>
        <p:nvSpPr>
          <p:cNvPr id="5" name="ZoneTexte 4"/>
          <p:cNvSpPr txBox="1">
            <a:spLocks noChangeArrowheads="1"/>
          </p:cNvSpPr>
          <p:nvPr/>
        </p:nvSpPr>
        <p:spPr bwMode="auto">
          <a:xfrm>
            <a:off x="4857752" y="428604"/>
            <a:ext cx="1944687" cy="3381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1600" dirty="0">
                <a:solidFill>
                  <a:srgbClr val="FF0000"/>
                </a:solidFill>
              </a:rPr>
              <a:t>Doc. 3</a:t>
            </a:r>
            <a:r>
              <a:rPr lang="fr-FR" altLang="fr-FR" sz="1600" dirty="0" smtClean="0">
                <a:solidFill>
                  <a:srgbClr val="FF0000"/>
                </a:solidFill>
              </a:rPr>
              <a:t> </a:t>
            </a:r>
            <a:r>
              <a:rPr lang="fr-FR" altLang="fr-FR" sz="1600" dirty="0">
                <a:solidFill>
                  <a:srgbClr val="FF0000"/>
                </a:solidFill>
              </a:rPr>
              <a:t>page </a:t>
            </a:r>
            <a:r>
              <a:rPr lang="fr-FR" altLang="fr-FR" sz="1600" dirty="0" smtClean="0">
                <a:solidFill>
                  <a:srgbClr val="FF0000"/>
                </a:solidFill>
              </a:rPr>
              <a:t>321</a:t>
            </a:r>
            <a:endParaRPr lang="fr-FR" altLang="fr-FR" sz="1600" dirty="0">
              <a:solidFill>
                <a:srgbClr val="FF0000"/>
              </a:solidFill>
            </a:endParaRPr>
          </a:p>
        </p:txBody>
      </p:sp>
      <p:pic>
        <p:nvPicPr>
          <p:cNvPr id="1027" name="Picture 3" descr="F:\Classe de terminale\terminale hist geo  2012\Histoire 2012\thème 4 les echelles de gouvernement\T4 la France\souveraineté page 320.jpg"/>
          <p:cNvPicPr>
            <a:picLocks noChangeAspect="1" noChangeArrowheads="1"/>
          </p:cNvPicPr>
          <p:nvPr/>
        </p:nvPicPr>
        <p:blipFill>
          <a:blip r:embed="rId3"/>
          <a:srcRect/>
          <a:stretch>
            <a:fillRect/>
          </a:stretch>
        </p:blipFill>
        <p:spPr bwMode="auto">
          <a:xfrm>
            <a:off x="4786314" y="3143248"/>
            <a:ext cx="4214810" cy="549366"/>
          </a:xfrm>
          <a:prstGeom prst="rect">
            <a:avLst/>
          </a:prstGeom>
          <a:noFill/>
        </p:spPr>
      </p:pic>
      <p:sp>
        <p:nvSpPr>
          <p:cNvPr id="7" name="ZoneTexte 4"/>
          <p:cNvSpPr txBox="1">
            <a:spLocks noChangeArrowheads="1"/>
          </p:cNvSpPr>
          <p:nvPr/>
        </p:nvSpPr>
        <p:spPr bwMode="auto">
          <a:xfrm>
            <a:off x="7199313" y="2857496"/>
            <a:ext cx="1801843" cy="3381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1600" dirty="0" smtClean="0">
                <a:solidFill>
                  <a:srgbClr val="FF0000"/>
                </a:solidFill>
              </a:rPr>
              <a:t>Page 320</a:t>
            </a:r>
            <a:endParaRPr lang="fr-FR" altLang="fr-FR" sz="1600" dirty="0">
              <a:solidFill>
                <a:srgbClr val="FF0000"/>
              </a:solidFill>
            </a:endParaRPr>
          </a:p>
        </p:txBody>
      </p:sp>
      <p:pic>
        <p:nvPicPr>
          <p:cNvPr id="1028" name="Picture 4"/>
          <p:cNvPicPr>
            <a:picLocks noChangeAspect="1" noChangeArrowheads="1"/>
          </p:cNvPicPr>
          <p:nvPr/>
        </p:nvPicPr>
        <p:blipFill>
          <a:blip r:embed="rId4" cstate="print"/>
          <a:srcRect/>
          <a:stretch>
            <a:fillRect/>
          </a:stretch>
        </p:blipFill>
        <p:spPr bwMode="auto">
          <a:xfrm>
            <a:off x="214283" y="428604"/>
            <a:ext cx="4500593" cy="3023894"/>
          </a:xfrm>
          <a:prstGeom prst="rect">
            <a:avLst/>
          </a:prstGeom>
          <a:noFill/>
          <a:ln w="9525">
            <a:noFill/>
            <a:miter lim="800000"/>
            <a:headEnd/>
            <a:tailEnd/>
          </a:ln>
          <a:effectLst/>
        </p:spPr>
      </p:pic>
      <p:sp>
        <p:nvSpPr>
          <p:cNvPr id="9" name="ZoneTexte 4"/>
          <p:cNvSpPr txBox="1">
            <a:spLocks noChangeArrowheads="1"/>
          </p:cNvSpPr>
          <p:nvPr/>
        </p:nvSpPr>
        <p:spPr bwMode="auto">
          <a:xfrm>
            <a:off x="4786314" y="785794"/>
            <a:ext cx="1944687" cy="3381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1600" dirty="0">
                <a:solidFill>
                  <a:srgbClr val="FF0000"/>
                </a:solidFill>
              </a:rPr>
              <a:t>Doc. </a:t>
            </a:r>
            <a:r>
              <a:rPr lang="fr-FR" altLang="fr-FR" sz="1600" dirty="0" smtClean="0">
                <a:solidFill>
                  <a:srgbClr val="FF0000"/>
                </a:solidFill>
              </a:rPr>
              <a:t>1 </a:t>
            </a:r>
            <a:r>
              <a:rPr lang="fr-FR" altLang="fr-FR" sz="1600" dirty="0">
                <a:solidFill>
                  <a:srgbClr val="FF0000"/>
                </a:solidFill>
              </a:rPr>
              <a:t>page </a:t>
            </a:r>
            <a:r>
              <a:rPr lang="fr-FR" altLang="fr-FR" sz="1600" dirty="0" smtClean="0">
                <a:solidFill>
                  <a:srgbClr val="FF0000"/>
                </a:solidFill>
              </a:rPr>
              <a:t>320</a:t>
            </a:r>
            <a:endParaRPr lang="fr-FR" altLang="fr-FR" sz="16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6"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barn(inHorizontal)">
                                      <p:cBhvr>
                                        <p:cTn id="11" dur="500"/>
                                        <p:tgtEl>
                                          <p:spTgt spid="1026"/>
                                        </p:tgtEl>
                                      </p:cBhvr>
                                    </p:animEffect>
                                  </p:childTnLst>
                                </p:cTn>
                              </p:par>
                              <p:par>
                                <p:cTn id="12" presetID="16" presetClass="entr" presetSubtype="26"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Horizontal)">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nodeType="clickEffect">
                                  <p:stCondLst>
                                    <p:cond delay="0"/>
                                  </p:stCondLst>
                                  <p:childTnLst>
                                    <p:animEffect transition="out" filter="fade">
                                      <p:cBhvr>
                                        <p:cTn id="32" dur="2000"/>
                                        <p:tgtEl>
                                          <p:spTgt spid="1026"/>
                                        </p:tgtEl>
                                      </p:cBhvr>
                                    </p:animEffect>
                                    <p:set>
                                      <p:cBhvr>
                                        <p:cTn id="33" dur="1" fill="hold">
                                          <p:stCondLst>
                                            <p:cond delay="1999"/>
                                          </p:stCondLst>
                                        </p:cTn>
                                        <p:tgtEl>
                                          <p:spTgt spid="1026"/>
                                        </p:tgtEl>
                                        <p:attrNameLst>
                                          <p:attrName>style.visibility</p:attrName>
                                        </p:attrNameLst>
                                      </p:cBhvr>
                                      <p:to>
                                        <p:strVal val="hidden"/>
                                      </p:to>
                                    </p:set>
                                  </p:childTnLst>
                                </p:cTn>
                              </p:par>
                              <p:par>
                                <p:cTn id="34" presetID="10" presetClass="exit" presetSubtype="0" fill="hold" grpId="1" nodeType="withEffect">
                                  <p:stCondLst>
                                    <p:cond delay="0"/>
                                  </p:stCondLst>
                                  <p:childTnLst>
                                    <p:animEffect transition="out" filter="fade">
                                      <p:cBhvr>
                                        <p:cTn id="35" dur="2000"/>
                                        <p:tgtEl>
                                          <p:spTgt spid="5"/>
                                        </p:tgtEl>
                                      </p:cBhvr>
                                    </p:animEffect>
                                    <p:set>
                                      <p:cBhvr>
                                        <p:cTn id="36" dur="1" fill="hold">
                                          <p:stCondLst>
                                            <p:cond delay="1999"/>
                                          </p:stCondLst>
                                        </p:cTn>
                                        <p:tgtEl>
                                          <p:spTgt spid="5"/>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02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allAtOnce"/>
      <p:bldP spid="5" grpId="0" animBg="1"/>
      <p:bldP spid="5" grpId="1" animBg="1"/>
      <p:bldP spid="7" grpId="0" animBg="1"/>
      <p:bldP spid="9"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0" y="0"/>
            <a:ext cx="9144000" cy="646331"/>
          </a:xfrm>
          <a:prstGeom prst="rect">
            <a:avLst/>
          </a:prstGeom>
          <a:noFill/>
        </p:spPr>
        <p:txBody>
          <a:bodyPr wrap="square" rtlCol="0">
            <a:spAutoFit/>
          </a:bodyPr>
          <a:lstStyle/>
          <a:p>
            <a:pPr>
              <a:buFont typeface="Wingdings" pitchFamily="2" charset="2"/>
              <a:buChar char="q"/>
            </a:pPr>
            <a:r>
              <a:rPr lang="fr-FR" b="1" dirty="0" smtClean="0"/>
              <a:t>L’Etat a transféré certaines de ses compétences à des échelles jugées plus adaptées :</a:t>
            </a:r>
            <a:endParaRPr lang="fr-FR" dirty="0" smtClean="0"/>
          </a:p>
          <a:p>
            <a:endParaRPr lang="fr-FR" dirty="0"/>
          </a:p>
        </p:txBody>
      </p:sp>
      <p:sp>
        <p:nvSpPr>
          <p:cNvPr id="3" name="ZoneTexte 2"/>
          <p:cNvSpPr txBox="1"/>
          <p:nvPr/>
        </p:nvSpPr>
        <p:spPr>
          <a:xfrm>
            <a:off x="357158" y="500042"/>
            <a:ext cx="8072494" cy="615553"/>
          </a:xfrm>
          <a:prstGeom prst="rect">
            <a:avLst/>
          </a:prstGeom>
          <a:noFill/>
        </p:spPr>
        <p:txBody>
          <a:bodyPr wrap="square" rtlCol="0">
            <a:spAutoFit/>
          </a:bodyPr>
          <a:lstStyle/>
          <a:p>
            <a:pPr lvl="0">
              <a:buFont typeface="Wingdings" pitchFamily="2" charset="2"/>
              <a:buChar char="§"/>
            </a:pPr>
            <a:r>
              <a:rPr lang="fr-FR" sz="1600" b="1" dirty="0" smtClean="0"/>
              <a:t> Aux collectivités territoriales avec la décentralisation</a:t>
            </a:r>
          </a:p>
          <a:p>
            <a:endParaRPr lang="fr-FR" dirty="0"/>
          </a:p>
        </p:txBody>
      </p:sp>
      <p:pic>
        <p:nvPicPr>
          <p:cNvPr id="2050" name="Picture 2" descr="F:\Classe de terminale\terminale hist geo  2012\Histoire 2012\thème 4 les echelles de gouvernement\T4 la France\Doc.2 page 312.jpg"/>
          <p:cNvPicPr>
            <a:picLocks noChangeAspect="1" noChangeArrowheads="1"/>
          </p:cNvPicPr>
          <p:nvPr/>
        </p:nvPicPr>
        <p:blipFill>
          <a:blip r:embed="rId2"/>
          <a:srcRect/>
          <a:stretch>
            <a:fillRect/>
          </a:stretch>
        </p:blipFill>
        <p:spPr bwMode="auto">
          <a:xfrm>
            <a:off x="142844" y="928670"/>
            <a:ext cx="4838700" cy="3952875"/>
          </a:xfrm>
          <a:prstGeom prst="rect">
            <a:avLst/>
          </a:prstGeom>
          <a:noFill/>
        </p:spPr>
      </p:pic>
      <p:sp>
        <p:nvSpPr>
          <p:cNvPr id="5" name="ZoneTexte 4"/>
          <p:cNvSpPr txBox="1">
            <a:spLocks noChangeArrowheads="1"/>
          </p:cNvSpPr>
          <p:nvPr/>
        </p:nvSpPr>
        <p:spPr bwMode="auto">
          <a:xfrm>
            <a:off x="5214942" y="928670"/>
            <a:ext cx="1944687" cy="3381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1600" dirty="0">
                <a:solidFill>
                  <a:srgbClr val="FF0000"/>
                </a:solidFill>
              </a:rPr>
              <a:t>Doc. 2 page </a:t>
            </a:r>
            <a:r>
              <a:rPr lang="fr-FR" altLang="fr-FR" sz="1600" dirty="0" smtClean="0">
                <a:solidFill>
                  <a:srgbClr val="FF0000"/>
                </a:solidFill>
              </a:rPr>
              <a:t>312</a:t>
            </a:r>
            <a:endParaRPr lang="fr-FR" altLang="fr-FR" sz="1600" dirty="0">
              <a:solidFill>
                <a:srgbClr val="FF0000"/>
              </a:solidFill>
            </a:endParaRPr>
          </a:p>
        </p:txBody>
      </p:sp>
      <p:pic>
        <p:nvPicPr>
          <p:cNvPr id="2052" name="Picture 4"/>
          <p:cNvPicPr>
            <a:picLocks noChangeAspect="1" noChangeArrowheads="1"/>
          </p:cNvPicPr>
          <p:nvPr/>
        </p:nvPicPr>
        <p:blipFill>
          <a:blip r:embed="rId3"/>
          <a:srcRect/>
          <a:stretch>
            <a:fillRect/>
          </a:stretch>
        </p:blipFill>
        <p:spPr bwMode="auto">
          <a:xfrm>
            <a:off x="142844" y="5000636"/>
            <a:ext cx="5041482" cy="1214446"/>
          </a:xfrm>
          <a:prstGeom prst="rect">
            <a:avLst/>
          </a:prstGeom>
          <a:noFill/>
          <a:ln w="9525">
            <a:noFill/>
            <a:miter lim="800000"/>
            <a:headEnd/>
            <a:tailEnd/>
          </a:ln>
          <a:effectLst/>
        </p:spPr>
      </p:pic>
      <p:sp>
        <p:nvSpPr>
          <p:cNvPr id="8" name="ZoneTexte 4"/>
          <p:cNvSpPr txBox="1">
            <a:spLocks noChangeArrowheads="1"/>
          </p:cNvSpPr>
          <p:nvPr/>
        </p:nvSpPr>
        <p:spPr bwMode="auto">
          <a:xfrm>
            <a:off x="142844" y="6286520"/>
            <a:ext cx="1944687" cy="3381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1600" dirty="0" smtClean="0">
                <a:solidFill>
                  <a:srgbClr val="FF0000"/>
                </a:solidFill>
              </a:rPr>
              <a:t>page 318</a:t>
            </a:r>
            <a:endParaRPr lang="fr-FR" altLang="fr-FR" sz="1600" dirty="0">
              <a:solidFill>
                <a:srgbClr val="FF0000"/>
              </a:solidFill>
            </a:endParaRPr>
          </a:p>
        </p:txBody>
      </p:sp>
      <p:sp>
        <p:nvSpPr>
          <p:cNvPr id="10" name="ZoneTexte 9"/>
          <p:cNvSpPr txBox="1"/>
          <p:nvPr/>
        </p:nvSpPr>
        <p:spPr>
          <a:xfrm>
            <a:off x="5000628" y="1357298"/>
            <a:ext cx="4000528" cy="2554545"/>
          </a:xfrm>
          <a:prstGeom prst="rect">
            <a:avLst/>
          </a:prstGeom>
          <a:noFill/>
        </p:spPr>
        <p:txBody>
          <a:bodyPr wrap="square" rtlCol="0">
            <a:spAutoFit/>
          </a:bodyPr>
          <a:lstStyle/>
          <a:p>
            <a:pPr algn="just"/>
            <a:r>
              <a:rPr lang="fr-FR" sz="1600" dirty="0" smtClean="0"/>
              <a:t>- En 1982, vote des lois Defferre de décentralisation qui transfèrent aux collectivités locales des compétences (gestion des établissements scolaires, formation professionnelle, action sociale, transports…) et des financements. Le rôle des préfets est désormais limité. Mais il faut attendre 1986 pour que les conseillers régionaux soient élus au SU direct. </a:t>
            </a:r>
          </a:p>
          <a:p>
            <a:pPr algn="just"/>
            <a:endParaRPr lang="fr-FR"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 presetClass="entr" presetSubtype="1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checkerboard(across)">
                                      <p:cBhvr>
                                        <p:cTn id="11" dur="500"/>
                                        <p:tgtEl>
                                          <p:spTgt spid="5"/>
                                        </p:tgtEl>
                                      </p:cBhvr>
                                    </p:animEffect>
                                  </p:childTnLst>
                                </p:cTn>
                              </p:par>
                              <p:par>
                                <p:cTn id="12" presetID="5" presetClass="entr" presetSubtype="10" fill="hold" nodeType="withEffect">
                                  <p:stCondLst>
                                    <p:cond delay="0"/>
                                  </p:stCondLst>
                                  <p:childTnLst>
                                    <p:set>
                                      <p:cBhvr>
                                        <p:cTn id="13" dur="1" fill="hold">
                                          <p:stCondLst>
                                            <p:cond delay="0"/>
                                          </p:stCondLst>
                                        </p:cTn>
                                        <p:tgtEl>
                                          <p:spTgt spid="2050"/>
                                        </p:tgtEl>
                                        <p:attrNameLst>
                                          <p:attrName>style.visibility</p:attrName>
                                        </p:attrNameLst>
                                      </p:cBhvr>
                                      <p:to>
                                        <p:strVal val="visible"/>
                                      </p:to>
                                    </p:set>
                                    <p:animEffect transition="in" filter="checkerboard(across)">
                                      <p:cBhvr>
                                        <p:cTn id="14" dur="500"/>
                                        <p:tgtEl>
                                          <p:spTgt spid="2050"/>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5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8" grpId="0" animBg="1"/>
      <p:bldP spid="10"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0"/>
            <a:ext cx="9144000" cy="646331"/>
          </a:xfrm>
          <a:prstGeom prst="rect">
            <a:avLst/>
          </a:prstGeom>
          <a:noFill/>
        </p:spPr>
        <p:txBody>
          <a:bodyPr wrap="square" rtlCol="0">
            <a:spAutoFit/>
          </a:bodyPr>
          <a:lstStyle/>
          <a:p>
            <a:pPr>
              <a:buFont typeface="Wingdings" pitchFamily="2" charset="2"/>
              <a:buChar char="q"/>
            </a:pPr>
            <a:r>
              <a:rPr lang="fr-FR" b="1" dirty="0" smtClean="0"/>
              <a:t>L’Etat a transféré certaines de ses compétences à des échelles jugées plus adaptées :</a:t>
            </a:r>
            <a:endParaRPr lang="fr-FR" dirty="0" smtClean="0"/>
          </a:p>
          <a:p>
            <a:endParaRPr lang="fr-FR" dirty="0"/>
          </a:p>
        </p:txBody>
      </p:sp>
      <p:sp>
        <p:nvSpPr>
          <p:cNvPr id="5" name="ZoneTexte 4"/>
          <p:cNvSpPr txBox="1"/>
          <p:nvPr/>
        </p:nvSpPr>
        <p:spPr>
          <a:xfrm>
            <a:off x="357158" y="500042"/>
            <a:ext cx="8072494" cy="615553"/>
          </a:xfrm>
          <a:prstGeom prst="rect">
            <a:avLst/>
          </a:prstGeom>
          <a:noFill/>
        </p:spPr>
        <p:txBody>
          <a:bodyPr wrap="square" rtlCol="0">
            <a:spAutoFit/>
          </a:bodyPr>
          <a:lstStyle/>
          <a:p>
            <a:pPr lvl="0">
              <a:buFont typeface="Wingdings" pitchFamily="2" charset="2"/>
              <a:buChar char="§"/>
            </a:pPr>
            <a:r>
              <a:rPr lang="fr-FR" sz="1600" b="1" dirty="0" smtClean="0"/>
              <a:t> Aux collectivités territoriales avec la décentralisation</a:t>
            </a:r>
          </a:p>
          <a:p>
            <a:endParaRPr lang="fr-FR" dirty="0"/>
          </a:p>
        </p:txBody>
      </p:sp>
      <p:pic>
        <p:nvPicPr>
          <p:cNvPr id="3075" name="Picture 3"/>
          <p:cNvPicPr>
            <a:picLocks noChangeAspect="1" noChangeArrowheads="1"/>
          </p:cNvPicPr>
          <p:nvPr/>
        </p:nvPicPr>
        <p:blipFill>
          <a:blip r:embed="rId2"/>
          <a:srcRect/>
          <a:stretch>
            <a:fillRect/>
          </a:stretch>
        </p:blipFill>
        <p:spPr bwMode="auto">
          <a:xfrm>
            <a:off x="357158" y="857232"/>
            <a:ext cx="4810125" cy="5143500"/>
          </a:xfrm>
          <a:prstGeom prst="rect">
            <a:avLst/>
          </a:prstGeom>
          <a:noFill/>
          <a:ln w="9525">
            <a:noFill/>
            <a:miter lim="800000"/>
            <a:headEnd/>
            <a:tailEnd/>
          </a:ln>
          <a:effectLst/>
        </p:spPr>
      </p:pic>
      <p:sp>
        <p:nvSpPr>
          <p:cNvPr id="7" name="ZoneTexte 6"/>
          <p:cNvSpPr txBox="1">
            <a:spLocks noChangeArrowheads="1"/>
          </p:cNvSpPr>
          <p:nvPr/>
        </p:nvSpPr>
        <p:spPr bwMode="auto">
          <a:xfrm>
            <a:off x="5357818" y="1000108"/>
            <a:ext cx="1944687" cy="3381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1600" dirty="0" smtClean="0">
                <a:solidFill>
                  <a:srgbClr val="FF0000"/>
                </a:solidFill>
              </a:rPr>
              <a:t>Doc.3  </a:t>
            </a:r>
            <a:r>
              <a:rPr lang="fr-FR" altLang="fr-FR" sz="1600" dirty="0">
                <a:solidFill>
                  <a:srgbClr val="FF0000"/>
                </a:solidFill>
              </a:rPr>
              <a:t>page </a:t>
            </a:r>
            <a:r>
              <a:rPr lang="fr-FR" altLang="fr-FR" sz="1600" dirty="0" smtClean="0">
                <a:solidFill>
                  <a:srgbClr val="FF0000"/>
                </a:solidFill>
              </a:rPr>
              <a:t>313</a:t>
            </a:r>
            <a:endParaRPr lang="fr-FR" altLang="fr-FR" sz="1600" dirty="0">
              <a:solidFill>
                <a:srgbClr val="FF0000"/>
              </a:solidFill>
            </a:endParaRPr>
          </a:p>
        </p:txBody>
      </p:sp>
      <p:sp>
        <p:nvSpPr>
          <p:cNvPr id="8" name="ZoneTexte 7"/>
          <p:cNvSpPr txBox="1"/>
          <p:nvPr/>
        </p:nvSpPr>
        <p:spPr>
          <a:xfrm>
            <a:off x="5214942" y="1428736"/>
            <a:ext cx="3786214" cy="2831544"/>
          </a:xfrm>
          <a:prstGeom prst="rect">
            <a:avLst/>
          </a:prstGeom>
          <a:noFill/>
        </p:spPr>
        <p:txBody>
          <a:bodyPr wrap="square" rtlCol="0">
            <a:spAutoFit/>
          </a:bodyPr>
          <a:lstStyle/>
          <a:p>
            <a:pPr algn="just"/>
            <a:r>
              <a:rPr lang="fr-FR" sz="1600" dirty="0" smtClean="0"/>
              <a:t>- La décentralisation est renforcée avec la réforme constitutionnelle de 2003 : l’article 1 précise désormais que « son organisation est décentralisée ». Acte 2 de la décentralisation qui élargit les compétences et l’autonomie financière des collectivités territoriales et leur transfère des fonctionnaires de l’Etat. L’Etat doit désormais négocier avec des élus locaux plus légitimes et maîtres de leur budget.</a:t>
            </a:r>
          </a:p>
          <a:p>
            <a:endParaRPr lang="fr-FR" dirty="0"/>
          </a:p>
        </p:txBody>
      </p:sp>
      <p:pic>
        <p:nvPicPr>
          <p:cNvPr id="3076" name="Picture 4"/>
          <p:cNvPicPr>
            <a:picLocks noChangeAspect="1" noChangeArrowheads="1"/>
          </p:cNvPicPr>
          <p:nvPr/>
        </p:nvPicPr>
        <p:blipFill>
          <a:blip r:embed="rId3"/>
          <a:srcRect/>
          <a:stretch>
            <a:fillRect/>
          </a:stretch>
        </p:blipFill>
        <p:spPr bwMode="auto">
          <a:xfrm>
            <a:off x="428596" y="6143644"/>
            <a:ext cx="4705350" cy="542925"/>
          </a:xfrm>
          <a:prstGeom prst="rect">
            <a:avLst/>
          </a:prstGeom>
          <a:noFill/>
          <a:ln w="9525">
            <a:noFill/>
            <a:miter lim="800000"/>
            <a:headEnd/>
            <a:tailEnd/>
          </a:ln>
          <a:effectLst/>
        </p:spPr>
      </p:pic>
      <p:sp>
        <p:nvSpPr>
          <p:cNvPr id="10" name="ZoneTexte 4"/>
          <p:cNvSpPr txBox="1">
            <a:spLocks noChangeArrowheads="1"/>
          </p:cNvSpPr>
          <p:nvPr/>
        </p:nvSpPr>
        <p:spPr bwMode="auto">
          <a:xfrm>
            <a:off x="5286380" y="6143644"/>
            <a:ext cx="1944687" cy="3381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1600" dirty="0" smtClean="0">
                <a:solidFill>
                  <a:srgbClr val="FF0000"/>
                </a:solidFill>
              </a:rPr>
              <a:t>page 318</a:t>
            </a:r>
            <a:endParaRPr lang="fr-FR" altLang="fr-FR" sz="16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par>
                                <p:cTn id="8" presetID="5" presetClass="entr" presetSubtype="10" fill="hold" nodeType="withEffect">
                                  <p:stCondLst>
                                    <p:cond delay="0"/>
                                  </p:stCondLst>
                                  <p:childTnLst>
                                    <p:set>
                                      <p:cBhvr>
                                        <p:cTn id="9" dur="1" fill="hold">
                                          <p:stCondLst>
                                            <p:cond delay="0"/>
                                          </p:stCondLst>
                                        </p:cTn>
                                        <p:tgtEl>
                                          <p:spTgt spid="3075"/>
                                        </p:tgtEl>
                                        <p:attrNameLst>
                                          <p:attrName>style.visibility</p:attrName>
                                        </p:attrNameLst>
                                      </p:cBhvr>
                                      <p:to>
                                        <p:strVal val="visible"/>
                                      </p:to>
                                    </p:set>
                                    <p:animEffect transition="in" filter="checkerboard(across)">
                                      <p:cBhvr>
                                        <p:cTn id="10" dur="500"/>
                                        <p:tgtEl>
                                          <p:spTgt spid="3075"/>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79512" y="116632"/>
            <a:ext cx="8496944" cy="646331"/>
          </a:xfrm>
          <a:prstGeom prst="rect">
            <a:avLst/>
          </a:prstGeom>
          <a:noFill/>
        </p:spPr>
        <p:txBody>
          <a:bodyPr wrap="square" rtlCol="0">
            <a:spAutoFit/>
          </a:bodyPr>
          <a:lstStyle/>
          <a:p>
            <a:pPr marL="285750" indent="-285750">
              <a:buFont typeface="Wingdings" panose="05000000000000000000" pitchFamily="2" charset="2"/>
              <a:buChar char="q"/>
            </a:pPr>
            <a:r>
              <a:rPr lang="fr-FR" b="1" dirty="0"/>
              <a:t>Un recul à nuancer</a:t>
            </a:r>
            <a:endParaRPr lang="fr-FR" dirty="0"/>
          </a:p>
          <a:p>
            <a:endParaRPr lang="fr-FR" dirty="0"/>
          </a:p>
        </p:txBody>
      </p:sp>
      <p:sp>
        <p:nvSpPr>
          <p:cNvPr id="3" name="ZoneTexte 2"/>
          <p:cNvSpPr txBox="1"/>
          <p:nvPr/>
        </p:nvSpPr>
        <p:spPr>
          <a:xfrm>
            <a:off x="251520" y="836712"/>
            <a:ext cx="8712968" cy="4062651"/>
          </a:xfrm>
          <a:prstGeom prst="rect">
            <a:avLst/>
          </a:prstGeom>
          <a:noFill/>
        </p:spPr>
        <p:txBody>
          <a:bodyPr wrap="square" rtlCol="0">
            <a:spAutoFit/>
          </a:bodyPr>
          <a:lstStyle/>
          <a:p>
            <a:pPr marL="285750" indent="-285750" algn="just">
              <a:buFont typeface="Wingdings" panose="05000000000000000000" pitchFamily="2" charset="2"/>
              <a:buChar char="§"/>
            </a:pPr>
            <a:r>
              <a:rPr lang="fr-FR" sz="1600" dirty="0"/>
              <a:t>L’Etat est resté présent dans de nombreux domaines comme l’éducation ou le domaine social avec la création du RMI (Revenu minimum d’insertion) en 1988 puis du RSA (revenu de solidarité active) en 2009</a:t>
            </a:r>
            <a:r>
              <a:rPr lang="fr-FR" sz="1600" dirty="0" smtClean="0"/>
              <a:t>.</a:t>
            </a:r>
          </a:p>
          <a:p>
            <a:pPr algn="just"/>
            <a:endParaRPr lang="fr-FR" sz="1600" dirty="0"/>
          </a:p>
          <a:p>
            <a:pPr marL="285750" indent="-285750" algn="just">
              <a:buFont typeface="Wingdings" panose="05000000000000000000" pitchFamily="2" charset="2"/>
              <a:buChar char="§"/>
            </a:pPr>
            <a:r>
              <a:rPr lang="fr-FR" sz="1600" dirty="0" smtClean="0"/>
              <a:t>Il </a:t>
            </a:r>
            <a:r>
              <a:rPr lang="fr-FR" sz="1600" dirty="0"/>
              <a:t>a étendu son action dans le domaine de l’environnement, devenu sujet de préoccupations. </a:t>
            </a:r>
            <a:endParaRPr lang="fr-FR" sz="1600" dirty="0" smtClean="0"/>
          </a:p>
          <a:p>
            <a:pPr algn="just"/>
            <a:endParaRPr lang="fr-FR" sz="1600" dirty="0" smtClean="0"/>
          </a:p>
          <a:p>
            <a:pPr marL="285750" indent="-285750" algn="just">
              <a:buFont typeface="Wingdings" panose="05000000000000000000" pitchFamily="2" charset="2"/>
              <a:buChar char="§"/>
            </a:pPr>
            <a:r>
              <a:rPr lang="fr-FR" sz="1600" dirty="0" smtClean="0"/>
              <a:t>Enfin</a:t>
            </a:r>
            <a:r>
              <a:rPr lang="fr-FR" sz="1600" dirty="0"/>
              <a:t>, il est au cœur des politiques de défense </a:t>
            </a:r>
            <a:r>
              <a:rPr lang="fr-FR" sz="1600" dirty="0" err="1"/>
              <a:t>ds</a:t>
            </a:r>
            <a:r>
              <a:rPr lang="fr-FR" sz="1600" dirty="0"/>
              <a:t> un contexte où la sécurité est une question majeure (terrorisme…)</a:t>
            </a:r>
          </a:p>
          <a:p>
            <a:pPr algn="just"/>
            <a:endParaRPr lang="fr-FR" sz="1600" dirty="0" smtClean="0"/>
          </a:p>
          <a:p>
            <a:pPr marL="285750" indent="-285750" algn="just">
              <a:buFont typeface="Wingdings" panose="05000000000000000000" pitchFamily="2" charset="2"/>
              <a:buChar char="§"/>
            </a:pPr>
            <a:r>
              <a:rPr lang="fr-FR" sz="1600" dirty="0" smtClean="0"/>
              <a:t>Dans </a:t>
            </a:r>
            <a:r>
              <a:rPr lang="fr-FR" sz="1600" dirty="0"/>
              <a:t>le domaine culturel et artistique, les grands projets présidentiels restent d’actualité  avec F. Mitterrand (BNF, Pyramide du Louvre, Opéra Bastille) et J. Chirac (musée du Quai Branly). Ils ont cessé depuis.</a:t>
            </a:r>
          </a:p>
          <a:p>
            <a:pPr algn="just"/>
            <a:endParaRPr lang="fr-FR" sz="1600" dirty="0" smtClean="0"/>
          </a:p>
          <a:p>
            <a:pPr algn="just"/>
            <a:r>
              <a:rPr lang="fr-FR" sz="1600" dirty="0" smtClean="0"/>
              <a:t>Enfin</a:t>
            </a:r>
            <a:r>
              <a:rPr lang="fr-FR" sz="1600" dirty="0"/>
              <a:t>, de nombreux politiques et citoyens plaident pour le maintien nécessaire d’un Etat régulateur et protecteur face aux excès de l’économie.</a:t>
            </a:r>
          </a:p>
          <a:p>
            <a:endParaRPr lang="fr-FR" dirty="0"/>
          </a:p>
        </p:txBody>
      </p:sp>
    </p:spTree>
    <p:extLst>
      <p:ext uri="{BB962C8B-B14F-4D97-AF65-F5344CB8AC3E}">
        <p14:creationId xmlns:p14="http://schemas.microsoft.com/office/powerpoint/2010/main" val="2699251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5496" y="764704"/>
            <a:ext cx="9108504" cy="2031325"/>
          </a:xfrm>
          <a:prstGeom prst="rect">
            <a:avLst/>
          </a:prstGeom>
          <a:noFill/>
        </p:spPr>
        <p:txBody>
          <a:bodyPr wrap="square" rtlCol="0">
            <a:spAutoFit/>
          </a:bodyPr>
          <a:lstStyle/>
          <a:p>
            <a:pPr algn="just"/>
            <a:r>
              <a:rPr lang="fr-FR" dirty="0"/>
              <a:t> Jusqu’au milieu des années 1970, l’Etat est perçu majoritairement comme légitime et efficace dans un contexte de croissance. La pensée keynésienne domine. Mais les années 70 voient une forte remise en question de l’Etat dans un contexte de crise. L’Etat semble désormais délégitimé, considéré comme moins utile et moins efficace pour soigner, éduquer, industrialiser. Son périmètre d’action se réduit et il est concurrencé par d’autres échelles de gouvernement. Mais le recul de l’Etat doit être nuancé car il conserve, en droit comme en fait, une présence et des moyens d’action qui restent déterminants.</a:t>
            </a:r>
            <a:endParaRPr lang="fr-FR" dirty="0"/>
          </a:p>
        </p:txBody>
      </p:sp>
      <p:sp>
        <p:nvSpPr>
          <p:cNvPr id="4" name="ZoneTexte 3"/>
          <p:cNvSpPr txBox="1">
            <a:spLocks noChangeArrowheads="1"/>
          </p:cNvSpPr>
          <p:nvPr/>
        </p:nvSpPr>
        <p:spPr bwMode="auto">
          <a:xfrm>
            <a:off x="0" y="188640"/>
            <a:ext cx="67325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dirty="0" smtClean="0">
                <a:solidFill>
                  <a:srgbClr val="002060"/>
                </a:solidFill>
              </a:rPr>
              <a:t>Conclusion</a:t>
            </a:r>
            <a:endParaRPr lang="fr-FR" altLang="fr-FR" sz="2000" b="1" dirty="0">
              <a:solidFill>
                <a:srgbClr val="002060"/>
              </a:solidFill>
            </a:endParaRPr>
          </a:p>
        </p:txBody>
      </p:sp>
    </p:spTree>
    <p:extLst>
      <p:ext uri="{BB962C8B-B14F-4D97-AF65-F5344CB8AC3E}">
        <p14:creationId xmlns:p14="http://schemas.microsoft.com/office/powerpoint/2010/main" val="2909965949"/>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3260</TotalTime>
  <Words>3097</Words>
  <Application>Microsoft Office PowerPoint</Application>
  <PresentationFormat>Affichage à l'écran (4:3)</PresentationFormat>
  <Paragraphs>296</Paragraphs>
  <Slides>53</Slides>
  <Notes>1</Notes>
  <HiddenSlides>0</HiddenSlides>
  <MMClips>0</MMClips>
  <ScaleCrop>false</ScaleCrop>
  <HeadingPairs>
    <vt:vector size="4" baseType="variant">
      <vt:variant>
        <vt:lpstr>Thème</vt:lpstr>
      </vt:variant>
      <vt:variant>
        <vt:i4>1</vt:i4>
      </vt:variant>
      <vt:variant>
        <vt:lpstr>Titres des diapositives</vt:lpstr>
      </vt:variant>
      <vt:variant>
        <vt:i4>53</vt:i4>
      </vt:variant>
    </vt:vector>
  </HeadingPairs>
  <TitlesOfParts>
    <vt:vector size="54" baseType="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Utilisateur</dc:creator>
  <cp:lastModifiedBy>Utilisateur</cp:lastModifiedBy>
  <cp:revision>152</cp:revision>
  <dcterms:created xsi:type="dcterms:W3CDTF">2014-12-01T20:20:41Z</dcterms:created>
  <dcterms:modified xsi:type="dcterms:W3CDTF">2014-12-12T06:18:06Z</dcterms:modified>
</cp:coreProperties>
</file>